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60" r:id="rId3"/>
    <p:sldId id="301" r:id="rId4"/>
    <p:sldId id="302" r:id="rId5"/>
    <p:sldId id="257" r:id="rId6"/>
    <p:sldId id="291" r:id="rId7"/>
    <p:sldId id="258" r:id="rId8"/>
    <p:sldId id="311" r:id="rId9"/>
    <p:sldId id="312" r:id="rId10"/>
    <p:sldId id="262" r:id="rId11"/>
    <p:sldId id="261" r:id="rId12"/>
    <p:sldId id="265" r:id="rId13"/>
    <p:sldId id="309" r:id="rId14"/>
    <p:sldId id="272" r:id="rId15"/>
    <p:sldId id="310" r:id="rId16"/>
    <p:sldId id="296" r:id="rId17"/>
    <p:sldId id="307" r:id="rId18"/>
    <p:sldId id="299" r:id="rId19"/>
    <p:sldId id="300" r:id="rId20"/>
    <p:sldId id="314" r:id="rId21"/>
    <p:sldId id="31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7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8" autoAdjust="0"/>
    <p:restoredTop sz="80382" autoAdjust="0"/>
  </p:normalViewPr>
  <p:slideViewPr>
    <p:cSldViewPr snapToGrid="0" snapToObjects="1">
      <p:cViewPr varScale="1">
        <p:scale>
          <a:sx n="85" d="100"/>
          <a:sy n="85" d="100"/>
        </p:scale>
        <p:origin x="-140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A7D7A-444A-2741-A37B-1EF9228AE0E6}" type="doc">
      <dgm:prSet loTypeId="urn:microsoft.com/office/officeart/2009/3/layout/RandomtoResultProcess" loCatId="" qsTypeId="urn:microsoft.com/office/officeart/2005/8/quickstyle/3D7" qsCatId="3D" csTypeId="urn:microsoft.com/office/officeart/2005/8/colors/accent1_2" csCatId="accent1" phldr="1"/>
      <dgm:spPr/>
      <dgm:t>
        <a:bodyPr/>
        <a:lstStyle/>
        <a:p>
          <a:endParaRPr lang="en-US"/>
        </a:p>
      </dgm:t>
    </dgm:pt>
    <dgm:pt modelId="{937CDD1B-005E-074F-929F-2B26808699FA}">
      <dgm:prSet phldrT="[Text]"/>
      <dgm:spPr/>
      <dgm:t>
        <a:bodyPr/>
        <a:lstStyle/>
        <a:p>
          <a:r>
            <a:rPr lang="en-US" dirty="0" smtClean="0"/>
            <a:t>Signal and Noise</a:t>
          </a:r>
          <a:endParaRPr lang="en-US" dirty="0"/>
        </a:p>
      </dgm:t>
    </dgm:pt>
    <dgm:pt modelId="{FB45DCA1-4181-2149-A3DB-7B528A8B7460}" type="parTrans" cxnId="{1477C690-B1A3-FA43-9766-B29A995BBCE6}">
      <dgm:prSet/>
      <dgm:spPr/>
      <dgm:t>
        <a:bodyPr/>
        <a:lstStyle/>
        <a:p>
          <a:endParaRPr lang="en-US"/>
        </a:p>
      </dgm:t>
    </dgm:pt>
    <dgm:pt modelId="{A27F8081-4E92-2940-9289-BD8FCEB97BE1}" type="sibTrans" cxnId="{1477C690-B1A3-FA43-9766-B29A995BBCE6}">
      <dgm:prSet/>
      <dgm:spPr/>
      <dgm:t>
        <a:bodyPr/>
        <a:lstStyle/>
        <a:p>
          <a:endParaRPr lang="en-US"/>
        </a:p>
      </dgm:t>
    </dgm:pt>
    <dgm:pt modelId="{7F7991B8-54A8-D24B-9954-39512E6D90E5}">
      <dgm:prSet phldrT="[Text]"/>
      <dgm:spPr/>
      <dgm:t>
        <a:bodyPr/>
        <a:lstStyle/>
        <a:p>
          <a:r>
            <a:rPr lang="en-US" dirty="0" smtClean="0"/>
            <a:t>Group Informatics</a:t>
          </a:r>
          <a:endParaRPr lang="en-US" dirty="0"/>
        </a:p>
      </dgm:t>
    </dgm:pt>
    <dgm:pt modelId="{00A83B25-31E0-9C47-9A99-305EB638200B}" type="parTrans" cxnId="{42329549-2CC1-DB4B-B0C0-A8B1B469E011}">
      <dgm:prSet/>
      <dgm:spPr/>
      <dgm:t>
        <a:bodyPr/>
        <a:lstStyle/>
        <a:p>
          <a:endParaRPr lang="en-US"/>
        </a:p>
      </dgm:t>
    </dgm:pt>
    <dgm:pt modelId="{0D0C66E2-7C72-4345-8539-BA7F01EDFB2C}" type="sibTrans" cxnId="{42329549-2CC1-DB4B-B0C0-A8B1B469E011}">
      <dgm:prSet/>
      <dgm:spPr/>
      <dgm:t>
        <a:bodyPr/>
        <a:lstStyle/>
        <a:p>
          <a:endParaRPr lang="en-US"/>
        </a:p>
      </dgm:t>
    </dgm:pt>
    <dgm:pt modelId="{C348FC48-9CD0-3C45-9FA0-E3203A057EEA}">
      <dgm:prSet phldrT="[Text]"/>
      <dgm:spPr/>
      <dgm:t>
        <a:bodyPr/>
        <a:lstStyle/>
        <a:p>
          <a:r>
            <a:rPr lang="en-US" dirty="0" smtClean="0"/>
            <a:t>Questions</a:t>
          </a:r>
        </a:p>
        <a:p>
          <a:r>
            <a:rPr lang="en-US" dirty="0" smtClean="0"/>
            <a:t>Theory</a:t>
          </a:r>
        </a:p>
        <a:p>
          <a:r>
            <a:rPr lang="en-US" dirty="0" smtClean="0"/>
            <a:t>Probability</a:t>
          </a:r>
          <a:endParaRPr lang="en-US" dirty="0"/>
        </a:p>
      </dgm:t>
    </dgm:pt>
    <dgm:pt modelId="{C2730E85-F030-CF4D-AC7E-3ECEC91F9610}" type="parTrans" cxnId="{8F2BED48-A42C-CF4A-9281-4AAAF503C98D}">
      <dgm:prSet/>
      <dgm:spPr/>
      <dgm:t>
        <a:bodyPr/>
        <a:lstStyle/>
        <a:p>
          <a:endParaRPr lang="en-US"/>
        </a:p>
      </dgm:t>
    </dgm:pt>
    <dgm:pt modelId="{8240706A-CA4F-7441-B351-7C45CF24D003}" type="sibTrans" cxnId="{8F2BED48-A42C-CF4A-9281-4AAAF503C98D}">
      <dgm:prSet/>
      <dgm:spPr/>
      <dgm:t>
        <a:bodyPr/>
        <a:lstStyle/>
        <a:p>
          <a:endParaRPr lang="en-US"/>
        </a:p>
      </dgm:t>
    </dgm:pt>
    <dgm:pt modelId="{4116128B-185F-FF46-B0BB-6B1178D1BB81}">
      <dgm:prSet phldrT="[Text]"/>
      <dgm:spPr/>
      <dgm:t>
        <a:bodyPr/>
        <a:lstStyle/>
        <a:p>
          <a:r>
            <a:rPr lang="en-US" dirty="0" smtClean="0"/>
            <a:t>Construct</a:t>
          </a:r>
        </a:p>
        <a:p>
          <a:r>
            <a:rPr lang="en-US" dirty="0" smtClean="0"/>
            <a:t>&amp; question</a:t>
          </a:r>
        </a:p>
        <a:p>
          <a:r>
            <a:rPr lang="en-US" dirty="0" smtClean="0"/>
            <a:t>Specific</a:t>
          </a:r>
          <a:endParaRPr lang="en-US" dirty="0"/>
        </a:p>
      </dgm:t>
    </dgm:pt>
    <dgm:pt modelId="{FD12AB63-061F-AF46-B1AE-E4F85D0FF3AF}" type="parTrans" cxnId="{5FB4E5D1-EB82-E44F-9138-ECF48573285D}">
      <dgm:prSet/>
      <dgm:spPr/>
      <dgm:t>
        <a:bodyPr/>
        <a:lstStyle/>
        <a:p>
          <a:endParaRPr lang="en-US"/>
        </a:p>
      </dgm:t>
    </dgm:pt>
    <dgm:pt modelId="{406E35AF-95EA-5E4B-BC4D-481492586EB0}" type="sibTrans" cxnId="{5FB4E5D1-EB82-E44F-9138-ECF48573285D}">
      <dgm:prSet/>
      <dgm:spPr/>
      <dgm:t>
        <a:bodyPr/>
        <a:lstStyle/>
        <a:p>
          <a:endParaRPr lang="en-US"/>
        </a:p>
      </dgm:t>
    </dgm:pt>
    <dgm:pt modelId="{55A5E985-8757-DA49-8513-F388E209F2AE}">
      <dgm:prSet phldrT="[Text]"/>
      <dgm:spPr/>
      <dgm:t>
        <a:bodyPr/>
        <a:lstStyle/>
        <a:p>
          <a:r>
            <a:rPr lang="en-US" dirty="0" smtClean="0"/>
            <a:t>Design based Research</a:t>
          </a:r>
          <a:endParaRPr lang="en-US" dirty="0"/>
        </a:p>
      </dgm:t>
    </dgm:pt>
    <dgm:pt modelId="{840C3AE2-80EB-5D4A-872B-A0A29FA6DC06}" type="parTrans" cxnId="{9F67A4B2-2E3F-3947-BF4A-676D179E0AF8}">
      <dgm:prSet/>
      <dgm:spPr/>
      <dgm:t>
        <a:bodyPr/>
        <a:lstStyle/>
        <a:p>
          <a:endParaRPr lang="en-US"/>
        </a:p>
      </dgm:t>
    </dgm:pt>
    <dgm:pt modelId="{B0DCB214-5DD1-424F-9190-43B96D11E6D9}" type="sibTrans" cxnId="{9F67A4B2-2E3F-3947-BF4A-676D179E0AF8}">
      <dgm:prSet/>
      <dgm:spPr/>
      <dgm:t>
        <a:bodyPr/>
        <a:lstStyle/>
        <a:p>
          <a:endParaRPr lang="en-US"/>
        </a:p>
      </dgm:t>
    </dgm:pt>
    <dgm:pt modelId="{C529C5D3-3DEE-3342-9D81-F21B787904B9}">
      <dgm:prSet phldrT="[Text]"/>
      <dgm:spPr/>
      <dgm:t>
        <a:bodyPr/>
        <a:lstStyle/>
        <a:p>
          <a:r>
            <a:rPr lang="en-US" dirty="0" smtClean="0"/>
            <a:t>Traces &amp; Design</a:t>
          </a:r>
          <a:endParaRPr lang="en-US" dirty="0"/>
        </a:p>
      </dgm:t>
    </dgm:pt>
    <dgm:pt modelId="{2CFA076C-8840-1B43-BB4D-68D094F7DBB1}" type="parTrans" cxnId="{1F8392A6-FF66-3B45-A9E5-5E7277FE741C}">
      <dgm:prSet/>
      <dgm:spPr/>
      <dgm:t>
        <a:bodyPr/>
        <a:lstStyle/>
        <a:p>
          <a:endParaRPr lang="en-US"/>
        </a:p>
      </dgm:t>
    </dgm:pt>
    <dgm:pt modelId="{09C9334D-A21E-6E48-A4F3-C1BD106F38B7}" type="sibTrans" cxnId="{1F8392A6-FF66-3B45-A9E5-5E7277FE741C}">
      <dgm:prSet/>
      <dgm:spPr/>
      <dgm:t>
        <a:bodyPr/>
        <a:lstStyle/>
        <a:p>
          <a:endParaRPr lang="en-US"/>
        </a:p>
      </dgm:t>
    </dgm:pt>
    <dgm:pt modelId="{60BFC1B2-4DC1-0747-9891-9BECD17DB306}" type="pres">
      <dgm:prSet presAssocID="{D06A7D7A-444A-2741-A37B-1EF9228AE0E6}" presName="Name0" presStyleCnt="0">
        <dgm:presLayoutVars>
          <dgm:dir/>
          <dgm:animOne val="branch"/>
          <dgm:animLvl val="lvl"/>
        </dgm:presLayoutVars>
      </dgm:prSet>
      <dgm:spPr/>
      <dgm:t>
        <a:bodyPr/>
        <a:lstStyle/>
        <a:p>
          <a:endParaRPr lang="en-US"/>
        </a:p>
      </dgm:t>
    </dgm:pt>
    <dgm:pt modelId="{A78DBAB6-1F6C-7C48-82A9-41A102E2B925}" type="pres">
      <dgm:prSet presAssocID="{937CDD1B-005E-074F-929F-2B26808699FA}" presName="chaos" presStyleCnt="0"/>
      <dgm:spPr/>
    </dgm:pt>
    <dgm:pt modelId="{29EEC4FA-2A74-5341-B935-4717EF2BAB74}" type="pres">
      <dgm:prSet presAssocID="{937CDD1B-005E-074F-929F-2B26808699FA}" presName="parTx1" presStyleLbl="revTx" presStyleIdx="0" presStyleCnt="5"/>
      <dgm:spPr/>
      <dgm:t>
        <a:bodyPr/>
        <a:lstStyle/>
        <a:p>
          <a:endParaRPr lang="en-US"/>
        </a:p>
      </dgm:t>
    </dgm:pt>
    <dgm:pt modelId="{A3DC0F68-E519-AD45-AC18-65ABDC4058FA}" type="pres">
      <dgm:prSet presAssocID="{937CDD1B-005E-074F-929F-2B26808699FA}" presName="desTx1" presStyleLbl="revTx" presStyleIdx="1" presStyleCnt="5">
        <dgm:presLayoutVars>
          <dgm:bulletEnabled val="1"/>
        </dgm:presLayoutVars>
      </dgm:prSet>
      <dgm:spPr/>
      <dgm:t>
        <a:bodyPr/>
        <a:lstStyle/>
        <a:p>
          <a:endParaRPr lang="en-US"/>
        </a:p>
      </dgm:t>
    </dgm:pt>
    <dgm:pt modelId="{0574A8C3-BF72-3C45-B823-BAAE3EC98A43}" type="pres">
      <dgm:prSet presAssocID="{937CDD1B-005E-074F-929F-2B26808699FA}" presName="c1" presStyleLbl="node1" presStyleIdx="0" presStyleCnt="19"/>
      <dgm:spPr/>
    </dgm:pt>
    <dgm:pt modelId="{D2806FE5-7B1A-E24E-BD05-E263D2D937B1}" type="pres">
      <dgm:prSet presAssocID="{937CDD1B-005E-074F-929F-2B26808699FA}" presName="c2" presStyleLbl="node1" presStyleIdx="1" presStyleCnt="19"/>
      <dgm:spPr/>
    </dgm:pt>
    <dgm:pt modelId="{F7AB84BB-C54B-E847-8BA0-1ECFE84C28BE}" type="pres">
      <dgm:prSet presAssocID="{937CDD1B-005E-074F-929F-2B26808699FA}" presName="c3" presStyleLbl="node1" presStyleIdx="2" presStyleCnt="19"/>
      <dgm:spPr/>
    </dgm:pt>
    <dgm:pt modelId="{CC7E0E44-25AA-7841-A55D-D5A4AF4DA2A6}" type="pres">
      <dgm:prSet presAssocID="{937CDD1B-005E-074F-929F-2B26808699FA}" presName="c4" presStyleLbl="node1" presStyleIdx="3" presStyleCnt="19"/>
      <dgm:spPr/>
    </dgm:pt>
    <dgm:pt modelId="{DEE70EDA-6A09-AC40-93C2-EEBF57FBAE81}" type="pres">
      <dgm:prSet presAssocID="{937CDD1B-005E-074F-929F-2B26808699FA}" presName="c5" presStyleLbl="node1" presStyleIdx="4" presStyleCnt="19"/>
      <dgm:spPr/>
    </dgm:pt>
    <dgm:pt modelId="{19669FE5-2A89-F94A-80CE-3B13822D6B61}" type="pres">
      <dgm:prSet presAssocID="{937CDD1B-005E-074F-929F-2B26808699FA}" presName="c6" presStyleLbl="node1" presStyleIdx="5" presStyleCnt="19"/>
      <dgm:spPr/>
    </dgm:pt>
    <dgm:pt modelId="{2C8319C8-C391-004A-9B8E-427B2B114E2F}" type="pres">
      <dgm:prSet presAssocID="{937CDD1B-005E-074F-929F-2B26808699FA}" presName="c7" presStyleLbl="node1" presStyleIdx="6" presStyleCnt="19"/>
      <dgm:spPr/>
    </dgm:pt>
    <dgm:pt modelId="{8F8E5C8E-CD66-264A-AD4D-C8BEF92F65F4}" type="pres">
      <dgm:prSet presAssocID="{937CDD1B-005E-074F-929F-2B26808699FA}" presName="c8" presStyleLbl="node1" presStyleIdx="7" presStyleCnt="19"/>
      <dgm:spPr/>
    </dgm:pt>
    <dgm:pt modelId="{ADCFC983-E5E7-7B49-BC1B-6A3756C492D3}" type="pres">
      <dgm:prSet presAssocID="{937CDD1B-005E-074F-929F-2B26808699FA}" presName="c9" presStyleLbl="node1" presStyleIdx="8" presStyleCnt="19"/>
      <dgm:spPr/>
    </dgm:pt>
    <dgm:pt modelId="{AFB9DBDC-733C-D441-9D0E-19C100142117}" type="pres">
      <dgm:prSet presAssocID="{937CDD1B-005E-074F-929F-2B26808699FA}" presName="c10" presStyleLbl="node1" presStyleIdx="9" presStyleCnt="19"/>
      <dgm:spPr/>
    </dgm:pt>
    <dgm:pt modelId="{1C34EAB7-54D3-064F-903D-BB48790516E0}" type="pres">
      <dgm:prSet presAssocID="{937CDD1B-005E-074F-929F-2B26808699FA}" presName="c11" presStyleLbl="node1" presStyleIdx="10" presStyleCnt="19"/>
      <dgm:spPr/>
    </dgm:pt>
    <dgm:pt modelId="{A60244B4-A944-D446-A848-FC302AA20FB4}" type="pres">
      <dgm:prSet presAssocID="{937CDD1B-005E-074F-929F-2B26808699FA}" presName="c12" presStyleLbl="node1" presStyleIdx="11" presStyleCnt="19"/>
      <dgm:spPr/>
    </dgm:pt>
    <dgm:pt modelId="{3F3B7BED-D0BA-EE44-98C5-80D500CF09C8}" type="pres">
      <dgm:prSet presAssocID="{937CDD1B-005E-074F-929F-2B26808699FA}" presName="c13" presStyleLbl="node1" presStyleIdx="12" presStyleCnt="19"/>
      <dgm:spPr/>
    </dgm:pt>
    <dgm:pt modelId="{E32966A2-92C0-0444-8978-3415CE61AB3B}" type="pres">
      <dgm:prSet presAssocID="{937CDD1B-005E-074F-929F-2B26808699FA}" presName="c14" presStyleLbl="node1" presStyleIdx="13" presStyleCnt="19"/>
      <dgm:spPr/>
    </dgm:pt>
    <dgm:pt modelId="{DD3EAC22-4411-F94D-A1D6-6E1F4F8EC3B1}" type="pres">
      <dgm:prSet presAssocID="{937CDD1B-005E-074F-929F-2B26808699FA}" presName="c15" presStyleLbl="node1" presStyleIdx="14" presStyleCnt="19"/>
      <dgm:spPr/>
    </dgm:pt>
    <dgm:pt modelId="{E246B67C-04E6-2B4A-B5F2-5AB1D744D508}" type="pres">
      <dgm:prSet presAssocID="{937CDD1B-005E-074F-929F-2B26808699FA}" presName="c16" presStyleLbl="node1" presStyleIdx="15" presStyleCnt="19"/>
      <dgm:spPr/>
    </dgm:pt>
    <dgm:pt modelId="{093EB201-FF56-3E4C-9DF6-1541BAF6FCF6}" type="pres">
      <dgm:prSet presAssocID="{937CDD1B-005E-074F-929F-2B26808699FA}" presName="c17" presStyleLbl="node1" presStyleIdx="16" presStyleCnt="19"/>
      <dgm:spPr/>
    </dgm:pt>
    <dgm:pt modelId="{A7A75BDD-3F28-4C44-8440-7C2035EE631C}" type="pres">
      <dgm:prSet presAssocID="{937CDD1B-005E-074F-929F-2B26808699FA}" presName="c18" presStyleLbl="node1" presStyleIdx="17" presStyleCnt="19"/>
      <dgm:spPr/>
    </dgm:pt>
    <dgm:pt modelId="{14914BA2-1855-A04C-AE77-D00E33AC6673}" type="pres">
      <dgm:prSet presAssocID="{A27F8081-4E92-2940-9289-BD8FCEB97BE1}" presName="chevronComposite1" presStyleCnt="0"/>
      <dgm:spPr/>
    </dgm:pt>
    <dgm:pt modelId="{4833B616-DA95-D84D-B406-0F548C06E90C}" type="pres">
      <dgm:prSet presAssocID="{A27F8081-4E92-2940-9289-BD8FCEB97BE1}" presName="chevron1" presStyleLbl="sibTrans2D1" presStyleIdx="0" presStyleCnt="2"/>
      <dgm:spPr/>
    </dgm:pt>
    <dgm:pt modelId="{257F2A31-2A35-5947-B68F-55E1A972AACA}" type="pres">
      <dgm:prSet presAssocID="{A27F8081-4E92-2940-9289-BD8FCEB97BE1}" presName="spChevron1" presStyleCnt="0"/>
      <dgm:spPr/>
    </dgm:pt>
    <dgm:pt modelId="{A718D07B-D663-7943-98B0-C6292A3D2BF3}" type="pres">
      <dgm:prSet presAssocID="{C348FC48-9CD0-3C45-9FA0-E3203A057EEA}" presName="middle" presStyleCnt="0"/>
      <dgm:spPr/>
    </dgm:pt>
    <dgm:pt modelId="{02E7F7E9-1F78-B64B-89ED-1ACCB3C8D253}" type="pres">
      <dgm:prSet presAssocID="{C348FC48-9CD0-3C45-9FA0-E3203A057EEA}" presName="parTxMid" presStyleLbl="revTx" presStyleIdx="2" presStyleCnt="5"/>
      <dgm:spPr/>
      <dgm:t>
        <a:bodyPr/>
        <a:lstStyle/>
        <a:p>
          <a:endParaRPr lang="en-US"/>
        </a:p>
      </dgm:t>
    </dgm:pt>
    <dgm:pt modelId="{DDC37B81-7792-2A45-BD61-3301D9155292}" type="pres">
      <dgm:prSet presAssocID="{C348FC48-9CD0-3C45-9FA0-E3203A057EEA}" presName="desTxMid" presStyleLbl="revTx" presStyleIdx="3" presStyleCnt="5">
        <dgm:presLayoutVars>
          <dgm:bulletEnabled val="1"/>
        </dgm:presLayoutVars>
      </dgm:prSet>
      <dgm:spPr/>
      <dgm:t>
        <a:bodyPr/>
        <a:lstStyle/>
        <a:p>
          <a:endParaRPr lang="en-US"/>
        </a:p>
      </dgm:t>
    </dgm:pt>
    <dgm:pt modelId="{AD9A8A5B-958A-904F-B585-D0E87FB8EE98}" type="pres">
      <dgm:prSet presAssocID="{C348FC48-9CD0-3C45-9FA0-E3203A057EEA}" presName="spMid" presStyleCnt="0"/>
      <dgm:spPr/>
    </dgm:pt>
    <dgm:pt modelId="{8758DEF5-7290-C043-8E8A-74CCEC0645B5}" type="pres">
      <dgm:prSet presAssocID="{8240706A-CA4F-7441-B351-7C45CF24D003}" presName="chevronComposite1" presStyleCnt="0"/>
      <dgm:spPr/>
    </dgm:pt>
    <dgm:pt modelId="{980CBB3B-B324-6840-96E5-9B47FC6B3FCE}" type="pres">
      <dgm:prSet presAssocID="{8240706A-CA4F-7441-B351-7C45CF24D003}" presName="chevron1" presStyleLbl="sibTrans2D1" presStyleIdx="1" presStyleCnt="2"/>
      <dgm:spPr/>
    </dgm:pt>
    <dgm:pt modelId="{5C8BDCD6-B3E9-9242-A7F2-41B79D338E1E}" type="pres">
      <dgm:prSet presAssocID="{8240706A-CA4F-7441-B351-7C45CF24D003}" presName="spChevron1" presStyleCnt="0"/>
      <dgm:spPr/>
    </dgm:pt>
    <dgm:pt modelId="{247BEA38-774F-3049-B4E9-B50C0F3C2609}" type="pres">
      <dgm:prSet presAssocID="{55A5E985-8757-DA49-8513-F388E209F2AE}" presName="last" presStyleCnt="0"/>
      <dgm:spPr/>
    </dgm:pt>
    <dgm:pt modelId="{D544626B-4AD1-8D4C-9C84-7C9B9C4FA6CC}" type="pres">
      <dgm:prSet presAssocID="{55A5E985-8757-DA49-8513-F388E209F2AE}" presName="circleTx" presStyleLbl="node1" presStyleIdx="18" presStyleCnt="19"/>
      <dgm:spPr/>
      <dgm:t>
        <a:bodyPr/>
        <a:lstStyle/>
        <a:p>
          <a:endParaRPr lang="en-US"/>
        </a:p>
      </dgm:t>
    </dgm:pt>
    <dgm:pt modelId="{80AFD96C-6FBD-834E-8DB5-E6CDD1EEC150}" type="pres">
      <dgm:prSet presAssocID="{55A5E985-8757-DA49-8513-F388E209F2AE}" presName="desTxN" presStyleLbl="revTx" presStyleIdx="4" presStyleCnt="5">
        <dgm:presLayoutVars>
          <dgm:bulletEnabled val="1"/>
        </dgm:presLayoutVars>
      </dgm:prSet>
      <dgm:spPr/>
      <dgm:t>
        <a:bodyPr/>
        <a:lstStyle/>
        <a:p>
          <a:endParaRPr lang="en-US"/>
        </a:p>
      </dgm:t>
    </dgm:pt>
    <dgm:pt modelId="{D69AD1E8-AB9C-A140-A2B5-268B795E853D}" type="pres">
      <dgm:prSet presAssocID="{55A5E985-8757-DA49-8513-F388E209F2AE}" presName="spN" presStyleCnt="0"/>
      <dgm:spPr/>
    </dgm:pt>
  </dgm:ptLst>
  <dgm:cxnLst>
    <dgm:cxn modelId="{9F67A4B2-2E3F-3947-BF4A-676D179E0AF8}" srcId="{D06A7D7A-444A-2741-A37B-1EF9228AE0E6}" destId="{55A5E985-8757-DA49-8513-F388E209F2AE}" srcOrd="2" destOrd="0" parTransId="{840C3AE2-80EB-5D4A-872B-A0A29FA6DC06}" sibTransId="{B0DCB214-5DD1-424F-9190-43B96D11E6D9}"/>
    <dgm:cxn modelId="{A891D26C-17F3-5848-BCFF-89B7B18A8E7B}" type="presOf" srcId="{7F7991B8-54A8-D24B-9954-39512E6D90E5}" destId="{A3DC0F68-E519-AD45-AC18-65ABDC4058FA}" srcOrd="0" destOrd="0" presId="urn:microsoft.com/office/officeart/2009/3/layout/RandomtoResultProcess"/>
    <dgm:cxn modelId="{8F2BED48-A42C-CF4A-9281-4AAAF503C98D}" srcId="{D06A7D7A-444A-2741-A37B-1EF9228AE0E6}" destId="{C348FC48-9CD0-3C45-9FA0-E3203A057EEA}" srcOrd="1" destOrd="0" parTransId="{C2730E85-F030-CF4D-AC7E-3ECEC91F9610}" sibTransId="{8240706A-CA4F-7441-B351-7C45CF24D003}"/>
    <dgm:cxn modelId="{42329549-2CC1-DB4B-B0C0-A8B1B469E011}" srcId="{937CDD1B-005E-074F-929F-2B26808699FA}" destId="{7F7991B8-54A8-D24B-9954-39512E6D90E5}" srcOrd="0" destOrd="0" parTransId="{00A83B25-31E0-9C47-9A99-305EB638200B}" sibTransId="{0D0C66E2-7C72-4345-8539-BA7F01EDFB2C}"/>
    <dgm:cxn modelId="{1477C690-B1A3-FA43-9766-B29A995BBCE6}" srcId="{D06A7D7A-444A-2741-A37B-1EF9228AE0E6}" destId="{937CDD1B-005E-074F-929F-2B26808699FA}" srcOrd="0" destOrd="0" parTransId="{FB45DCA1-4181-2149-A3DB-7B528A8B7460}" sibTransId="{A27F8081-4E92-2940-9289-BD8FCEB97BE1}"/>
    <dgm:cxn modelId="{9C7F53E9-F88C-9048-B870-49736488899C}" type="presOf" srcId="{937CDD1B-005E-074F-929F-2B26808699FA}" destId="{29EEC4FA-2A74-5341-B935-4717EF2BAB74}" srcOrd="0" destOrd="0" presId="urn:microsoft.com/office/officeart/2009/3/layout/RandomtoResultProcess"/>
    <dgm:cxn modelId="{43BB3578-AF9C-D547-A153-21213F5F08BE}" type="presOf" srcId="{4116128B-185F-FF46-B0BB-6B1178D1BB81}" destId="{DDC37B81-7792-2A45-BD61-3301D9155292}" srcOrd="0" destOrd="0" presId="urn:microsoft.com/office/officeart/2009/3/layout/RandomtoResultProcess"/>
    <dgm:cxn modelId="{1F8392A6-FF66-3B45-A9E5-5E7277FE741C}" srcId="{55A5E985-8757-DA49-8513-F388E209F2AE}" destId="{C529C5D3-3DEE-3342-9D81-F21B787904B9}" srcOrd="0" destOrd="0" parTransId="{2CFA076C-8840-1B43-BB4D-68D094F7DBB1}" sibTransId="{09C9334D-A21E-6E48-A4F3-C1BD106F38B7}"/>
    <dgm:cxn modelId="{32B83897-1C19-FF40-BEA0-5E4B80BEB718}" type="presOf" srcId="{55A5E985-8757-DA49-8513-F388E209F2AE}" destId="{D544626B-4AD1-8D4C-9C84-7C9B9C4FA6CC}" srcOrd="0" destOrd="0" presId="urn:microsoft.com/office/officeart/2009/3/layout/RandomtoResultProcess"/>
    <dgm:cxn modelId="{22286D57-5BE3-8E48-971D-B405B7795C72}" type="presOf" srcId="{D06A7D7A-444A-2741-A37B-1EF9228AE0E6}" destId="{60BFC1B2-4DC1-0747-9891-9BECD17DB306}" srcOrd="0" destOrd="0" presId="urn:microsoft.com/office/officeart/2009/3/layout/RandomtoResultProcess"/>
    <dgm:cxn modelId="{5FB4E5D1-EB82-E44F-9138-ECF48573285D}" srcId="{C348FC48-9CD0-3C45-9FA0-E3203A057EEA}" destId="{4116128B-185F-FF46-B0BB-6B1178D1BB81}" srcOrd="0" destOrd="0" parTransId="{FD12AB63-061F-AF46-B1AE-E4F85D0FF3AF}" sibTransId="{406E35AF-95EA-5E4B-BC4D-481492586EB0}"/>
    <dgm:cxn modelId="{5DFCB107-1FB0-C946-9D86-16303CF4B419}" type="presOf" srcId="{C348FC48-9CD0-3C45-9FA0-E3203A057EEA}" destId="{02E7F7E9-1F78-B64B-89ED-1ACCB3C8D253}" srcOrd="0" destOrd="0" presId="urn:microsoft.com/office/officeart/2009/3/layout/RandomtoResultProcess"/>
    <dgm:cxn modelId="{DB7B04AE-224C-7841-ACA9-9E8F6C6DCFCB}" type="presOf" srcId="{C529C5D3-3DEE-3342-9D81-F21B787904B9}" destId="{80AFD96C-6FBD-834E-8DB5-E6CDD1EEC150}" srcOrd="0" destOrd="0" presId="urn:microsoft.com/office/officeart/2009/3/layout/RandomtoResultProcess"/>
    <dgm:cxn modelId="{89D01F05-3FCC-F045-B656-4817B5AAAB86}" type="presParOf" srcId="{60BFC1B2-4DC1-0747-9891-9BECD17DB306}" destId="{A78DBAB6-1F6C-7C48-82A9-41A102E2B925}" srcOrd="0" destOrd="0" presId="urn:microsoft.com/office/officeart/2009/3/layout/RandomtoResultProcess"/>
    <dgm:cxn modelId="{4F34F465-38F5-4549-97C8-DE6A574CBEC2}" type="presParOf" srcId="{A78DBAB6-1F6C-7C48-82A9-41A102E2B925}" destId="{29EEC4FA-2A74-5341-B935-4717EF2BAB74}" srcOrd="0" destOrd="0" presId="urn:microsoft.com/office/officeart/2009/3/layout/RandomtoResultProcess"/>
    <dgm:cxn modelId="{32FED144-1801-FF49-A8FB-46D2C669C16A}" type="presParOf" srcId="{A78DBAB6-1F6C-7C48-82A9-41A102E2B925}" destId="{A3DC0F68-E519-AD45-AC18-65ABDC4058FA}" srcOrd="1" destOrd="0" presId="urn:microsoft.com/office/officeart/2009/3/layout/RandomtoResultProcess"/>
    <dgm:cxn modelId="{5793BA91-0E32-9B4E-8D0B-07D10B1620C7}" type="presParOf" srcId="{A78DBAB6-1F6C-7C48-82A9-41A102E2B925}" destId="{0574A8C3-BF72-3C45-B823-BAAE3EC98A43}" srcOrd="2" destOrd="0" presId="urn:microsoft.com/office/officeart/2009/3/layout/RandomtoResultProcess"/>
    <dgm:cxn modelId="{A5A8E931-3F94-E549-A763-D43BC4506AC3}" type="presParOf" srcId="{A78DBAB6-1F6C-7C48-82A9-41A102E2B925}" destId="{D2806FE5-7B1A-E24E-BD05-E263D2D937B1}" srcOrd="3" destOrd="0" presId="urn:microsoft.com/office/officeart/2009/3/layout/RandomtoResultProcess"/>
    <dgm:cxn modelId="{4E1085F6-64D1-574B-8C98-1A15D011925B}" type="presParOf" srcId="{A78DBAB6-1F6C-7C48-82A9-41A102E2B925}" destId="{F7AB84BB-C54B-E847-8BA0-1ECFE84C28BE}" srcOrd="4" destOrd="0" presId="urn:microsoft.com/office/officeart/2009/3/layout/RandomtoResultProcess"/>
    <dgm:cxn modelId="{EB73A957-EEDB-F943-AFD5-7ED82612531C}" type="presParOf" srcId="{A78DBAB6-1F6C-7C48-82A9-41A102E2B925}" destId="{CC7E0E44-25AA-7841-A55D-D5A4AF4DA2A6}" srcOrd="5" destOrd="0" presId="urn:microsoft.com/office/officeart/2009/3/layout/RandomtoResultProcess"/>
    <dgm:cxn modelId="{8A173E15-7C71-D643-8CE2-1DC332296A27}" type="presParOf" srcId="{A78DBAB6-1F6C-7C48-82A9-41A102E2B925}" destId="{DEE70EDA-6A09-AC40-93C2-EEBF57FBAE81}" srcOrd="6" destOrd="0" presId="urn:microsoft.com/office/officeart/2009/3/layout/RandomtoResultProcess"/>
    <dgm:cxn modelId="{259B2DD6-EE3B-3645-9FC9-7DDF38478DFD}" type="presParOf" srcId="{A78DBAB6-1F6C-7C48-82A9-41A102E2B925}" destId="{19669FE5-2A89-F94A-80CE-3B13822D6B61}" srcOrd="7" destOrd="0" presId="urn:microsoft.com/office/officeart/2009/3/layout/RandomtoResultProcess"/>
    <dgm:cxn modelId="{CC386968-2176-4A4D-9BF1-016CD6E12933}" type="presParOf" srcId="{A78DBAB6-1F6C-7C48-82A9-41A102E2B925}" destId="{2C8319C8-C391-004A-9B8E-427B2B114E2F}" srcOrd="8" destOrd="0" presId="urn:microsoft.com/office/officeart/2009/3/layout/RandomtoResultProcess"/>
    <dgm:cxn modelId="{FCAC800C-EAF7-B549-B45E-273FFA45B5D2}" type="presParOf" srcId="{A78DBAB6-1F6C-7C48-82A9-41A102E2B925}" destId="{8F8E5C8E-CD66-264A-AD4D-C8BEF92F65F4}" srcOrd="9" destOrd="0" presId="urn:microsoft.com/office/officeart/2009/3/layout/RandomtoResultProcess"/>
    <dgm:cxn modelId="{E9E40895-2505-844D-96E3-C16F2D9D856F}" type="presParOf" srcId="{A78DBAB6-1F6C-7C48-82A9-41A102E2B925}" destId="{ADCFC983-E5E7-7B49-BC1B-6A3756C492D3}" srcOrd="10" destOrd="0" presId="urn:microsoft.com/office/officeart/2009/3/layout/RandomtoResultProcess"/>
    <dgm:cxn modelId="{AC4650C7-6C2A-7E40-991B-4E2561EF8A80}" type="presParOf" srcId="{A78DBAB6-1F6C-7C48-82A9-41A102E2B925}" destId="{AFB9DBDC-733C-D441-9D0E-19C100142117}" srcOrd="11" destOrd="0" presId="urn:microsoft.com/office/officeart/2009/3/layout/RandomtoResultProcess"/>
    <dgm:cxn modelId="{99249122-B8D3-5245-8708-A8E2CAE54E5B}" type="presParOf" srcId="{A78DBAB6-1F6C-7C48-82A9-41A102E2B925}" destId="{1C34EAB7-54D3-064F-903D-BB48790516E0}" srcOrd="12" destOrd="0" presId="urn:microsoft.com/office/officeart/2009/3/layout/RandomtoResultProcess"/>
    <dgm:cxn modelId="{C651C209-6FAF-9945-8136-6275734F5E5E}" type="presParOf" srcId="{A78DBAB6-1F6C-7C48-82A9-41A102E2B925}" destId="{A60244B4-A944-D446-A848-FC302AA20FB4}" srcOrd="13" destOrd="0" presId="urn:microsoft.com/office/officeart/2009/3/layout/RandomtoResultProcess"/>
    <dgm:cxn modelId="{B463F9A0-B722-CB4B-9209-FF3D49EEC919}" type="presParOf" srcId="{A78DBAB6-1F6C-7C48-82A9-41A102E2B925}" destId="{3F3B7BED-D0BA-EE44-98C5-80D500CF09C8}" srcOrd="14" destOrd="0" presId="urn:microsoft.com/office/officeart/2009/3/layout/RandomtoResultProcess"/>
    <dgm:cxn modelId="{9FD2C9E6-7F7A-F14B-8904-90DD8CC7348A}" type="presParOf" srcId="{A78DBAB6-1F6C-7C48-82A9-41A102E2B925}" destId="{E32966A2-92C0-0444-8978-3415CE61AB3B}" srcOrd="15" destOrd="0" presId="urn:microsoft.com/office/officeart/2009/3/layout/RandomtoResultProcess"/>
    <dgm:cxn modelId="{C2CE547A-F771-6440-9939-F228D9D0344B}" type="presParOf" srcId="{A78DBAB6-1F6C-7C48-82A9-41A102E2B925}" destId="{DD3EAC22-4411-F94D-A1D6-6E1F4F8EC3B1}" srcOrd="16" destOrd="0" presId="urn:microsoft.com/office/officeart/2009/3/layout/RandomtoResultProcess"/>
    <dgm:cxn modelId="{617E915C-4769-B74B-939E-A369E6F2E951}" type="presParOf" srcId="{A78DBAB6-1F6C-7C48-82A9-41A102E2B925}" destId="{E246B67C-04E6-2B4A-B5F2-5AB1D744D508}" srcOrd="17" destOrd="0" presId="urn:microsoft.com/office/officeart/2009/3/layout/RandomtoResultProcess"/>
    <dgm:cxn modelId="{A7AA0A40-FA88-D24C-877C-4513A1B77857}" type="presParOf" srcId="{A78DBAB6-1F6C-7C48-82A9-41A102E2B925}" destId="{093EB201-FF56-3E4C-9DF6-1541BAF6FCF6}" srcOrd="18" destOrd="0" presId="urn:microsoft.com/office/officeart/2009/3/layout/RandomtoResultProcess"/>
    <dgm:cxn modelId="{BE13FDF6-0889-D94F-B84F-F3B90664D965}" type="presParOf" srcId="{A78DBAB6-1F6C-7C48-82A9-41A102E2B925}" destId="{A7A75BDD-3F28-4C44-8440-7C2035EE631C}" srcOrd="19" destOrd="0" presId="urn:microsoft.com/office/officeart/2009/3/layout/RandomtoResultProcess"/>
    <dgm:cxn modelId="{0081F243-0B01-ED4B-B3E4-62641403FA0D}" type="presParOf" srcId="{60BFC1B2-4DC1-0747-9891-9BECD17DB306}" destId="{14914BA2-1855-A04C-AE77-D00E33AC6673}" srcOrd="1" destOrd="0" presId="urn:microsoft.com/office/officeart/2009/3/layout/RandomtoResultProcess"/>
    <dgm:cxn modelId="{2B4DF8C0-CA35-6A48-BCBE-3EA6D0ABD9E7}" type="presParOf" srcId="{14914BA2-1855-A04C-AE77-D00E33AC6673}" destId="{4833B616-DA95-D84D-B406-0F548C06E90C}" srcOrd="0" destOrd="0" presId="urn:microsoft.com/office/officeart/2009/3/layout/RandomtoResultProcess"/>
    <dgm:cxn modelId="{9C58F1F8-1325-1640-85CC-796B5EE62DA3}" type="presParOf" srcId="{14914BA2-1855-A04C-AE77-D00E33AC6673}" destId="{257F2A31-2A35-5947-B68F-55E1A972AACA}" srcOrd="1" destOrd="0" presId="urn:microsoft.com/office/officeart/2009/3/layout/RandomtoResultProcess"/>
    <dgm:cxn modelId="{8CA3E473-C2F7-5A49-994F-7837B7202F96}" type="presParOf" srcId="{60BFC1B2-4DC1-0747-9891-9BECD17DB306}" destId="{A718D07B-D663-7943-98B0-C6292A3D2BF3}" srcOrd="2" destOrd="0" presId="urn:microsoft.com/office/officeart/2009/3/layout/RandomtoResultProcess"/>
    <dgm:cxn modelId="{7A7A198E-898E-674F-B183-21819B3EE167}" type="presParOf" srcId="{A718D07B-D663-7943-98B0-C6292A3D2BF3}" destId="{02E7F7E9-1F78-B64B-89ED-1ACCB3C8D253}" srcOrd="0" destOrd="0" presId="urn:microsoft.com/office/officeart/2009/3/layout/RandomtoResultProcess"/>
    <dgm:cxn modelId="{90EF1E92-C316-6E48-A4AB-B34986B3EB5A}" type="presParOf" srcId="{A718D07B-D663-7943-98B0-C6292A3D2BF3}" destId="{DDC37B81-7792-2A45-BD61-3301D9155292}" srcOrd="1" destOrd="0" presId="urn:microsoft.com/office/officeart/2009/3/layout/RandomtoResultProcess"/>
    <dgm:cxn modelId="{A3DFD35C-9695-6B44-AE76-17EB98D04AEF}" type="presParOf" srcId="{A718D07B-D663-7943-98B0-C6292A3D2BF3}" destId="{AD9A8A5B-958A-904F-B585-D0E87FB8EE98}" srcOrd="2" destOrd="0" presId="urn:microsoft.com/office/officeart/2009/3/layout/RandomtoResultProcess"/>
    <dgm:cxn modelId="{83E1BBD7-E513-F74D-BA91-1029A1C51138}" type="presParOf" srcId="{60BFC1B2-4DC1-0747-9891-9BECD17DB306}" destId="{8758DEF5-7290-C043-8E8A-74CCEC0645B5}" srcOrd="3" destOrd="0" presId="urn:microsoft.com/office/officeart/2009/3/layout/RandomtoResultProcess"/>
    <dgm:cxn modelId="{7E9A0D3D-EB9B-5D4C-B143-0CE1B3A7DDB9}" type="presParOf" srcId="{8758DEF5-7290-C043-8E8A-74CCEC0645B5}" destId="{980CBB3B-B324-6840-96E5-9B47FC6B3FCE}" srcOrd="0" destOrd="0" presId="urn:microsoft.com/office/officeart/2009/3/layout/RandomtoResultProcess"/>
    <dgm:cxn modelId="{F143D714-BEBB-054D-8D44-F38F481457C5}" type="presParOf" srcId="{8758DEF5-7290-C043-8E8A-74CCEC0645B5}" destId="{5C8BDCD6-B3E9-9242-A7F2-41B79D338E1E}" srcOrd="1" destOrd="0" presId="urn:microsoft.com/office/officeart/2009/3/layout/RandomtoResultProcess"/>
    <dgm:cxn modelId="{650BFBAF-F655-0645-9E6F-7A8901B101CE}" type="presParOf" srcId="{60BFC1B2-4DC1-0747-9891-9BECD17DB306}" destId="{247BEA38-774F-3049-B4E9-B50C0F3C2609}" srcOrd="4" destOrd="0" presId="urn:microsoft.com/office/officeart/2009/3/layout/RandomtoResultProcess"/>
    <dgm:cxn modelId="{65375161-5E3D-8843-A1A8-C5409EF8CEE3}" type="presParOf" srcId="{247BEA38-774F-3049-B4E9-B50C0F3C2609}" destId="{D544626B-4AD1-8D4C-9C84-7C9B9C4FA6CC}" srcOrd="0" destOrd="0" presId="urn:microsoft.com/office/officeart/2009/3/layout/RandomtoResultProcess"/>
    <dgm:cxn modelId="{F524122D-B18A-E449-A782-7B9C55F0F216}" type="presParOf" srcId="{247BEA38-774F-3049-B4E9-B50C0F3C2609}" destId="{80AFD96C-6FBD-834E-8DB5-E6CDD1EEC150}" srcOrd="1" destOrd="0" presId="urn:microsoft.com/office/officeart/2009/3/layout/RandomtoResultProcess"/>
    <dgm:cxn modelId="{2F98171F-F39E-3847-B742-6C348EB613FE}" type="presParOf" srcId="{247BEA38-774F-3049-B4E9-B50C0F3C2609}" destId="{D69AD1E8-AB9C-A140-A2B5-268B795E853D}"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C22610-BDF7-F340-A1F8-177E31D324C3}"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en-US"/>
        </a:p>
      </dgm:t>
    </dgm:pt>
    <dgm:pt modelId="{F4868FEC-4EAA-6645-B782-08713DBC530F}">
      <dgm:prSet phldrT="[Text]"/>
      <dgm:spPr/>
      <dgm:t>
        <a:bodyPr/>
        <a:lstStyle/>
        <a:p>
          <a:r>
            <a:rPr lang="en-US" dirty="0" smtClean="0"/>
            <a:t>Inductive Research</a:t>
          </a:r>
          <a:endParaRPr lang="en-US" dirty="0"/>
        </a:p>
      </dgm:t>
    </dgm:pt>
    <dgm:pt modelId="{FEAF32F8-F946-FB40-8721-7726E9871FAC}" type="parTrans" cxnId="{E3348E41-27A3-6B4D-9163-8151DA9C37CA}">
      <dgm:prSet/>
      <dgm:spPr/>
      <dgm:t>
        <a:bodyPr/>
        <a:lstStyle/>
        <a:p>
          <a:endParaRPr lang="en-US"/>
        </a:p>
      </dgm:t>
    </dgm:pt>
    <dgm:pt modelId="{B2CDE651-9470-6F4E-8B42-440F1A6929E7}" type="sibTrans" cxnId="{E3348E41-27A3-6B4D-9163-8151DA9C37CA}">
      <dgm:prSet/>
      <dgm:spPr/>
      <dgm:t>
        <a:bodyPr/>
        <a:lstStyle/>
        <a:p>
          <a:endParaRPr lang="en-US"/>
        </a:p>
      </dgm:t>
    </dgm:pt>
    <dgm:pt modelId="{B62CA085-73C7-384C-9ABC-ADDB7507FBD7}">
      <dgm:prSet phldrT="[Text]"/>
      <dgm:spPr/>
      <dgm:t>
        <a:bodyPr/>
        <a:lstStyle/>
        <a:p>
          <a:r>
            <a:rPr lang="en-US" dirty="0" smtClean="0"/>
            <a:t>Qualitative</a:t>
          </a:r>
          <a:endParaRPr lang="en-US" dirty="0"/>
        </a:p>
      </dgm:t>
    </dgm:pt>
    <dgm:pt modelId="{A21A4EB8-3D0D-CE4F-B0BC-BBF02A513BF8}" type="parTrans" cxnId="{B4D6A348-4CB6-974F-BD6F-AE3A863491BE}">
      <dgm:prSet/>
      <dgm:spPr/>
      <dgm:t>
        <a:bodyPr/>
        <a:lstStyle/>
        <a:p>
          <a:endParaRPr lang="en-US"/>
        </a:p>
      </dgm:t>
    </dgm:pt>
    <dgm:pt modelId="{96F00405-0D11-7548-B9FF-9C8AFB8E701E}" type="sibTrans" cxnId="{B4D6A348-4CB6-974F-BD6F-AE3A863491BE}">
      <dgm:prSet/>
      <dgm:spPr/>
      <dgm:t>
        <a:bodyPr/>
        <a:lstStyle/>
        <a:p>
          <a:endParaRPr lang="en-US"/>
        </a:p>
      </dgm:t>
    </dgm:pt>
    <dgm:pt modelId="{939F0508-CA6D-7B44-8EDA-8190DE238798}">
      <dgm:prSet phldrT="[Text]"/>
      <dgm:spPr/>
      <dgm:t>
        <a:bodyPr/>
        <a:lstStyle/>
        <a:p>
          <a:r>
            <a:rPr lang="en-US" dirty="0" smtClean="0"/>
            <a:t>Quasi-Experimental</a:t>
          </a:r>
          <a:endParaRPr lang="en-US" dirty="0"/>
        </a:p>
      </dgm:t>
    </dgm:pt>
    <dgm:pt modelId="{839539F3-BAED-7B41-A81C-B8A4FB42563A}" type="parTrans" cxnId="{3B986DEF-DACF-1249-9F29-2F4CD50B3927}">
      <dgm:prSet/>
      <dgm:spPr/>
      <dgm:t>
        <a:bodyPr/>
        <a:lstStyle/>
        <a:p>
          <a:endParaRPr lang="en-US"/>
        </a:p>
      </dgm:t>
    </dgm:pt>
    <dgm:pt modelId="{D4F36D72-2338-714C-A6DC-5BF4965CB7AC}" type="sibTrans" cxnId="{3B986DEF-DACF-1249-9F29-2F4CD50B3927}">
      <dgm:prSet/>
      <dgm:spPr/>
      <dgm:t>
        <a:bodyPr/>
        <a:lstStyle/>
        <a:p>
          <a:endParaRPr lang="en-US"/>
        </a:p>
      </dgm:t>
    </dgm:pt>
    <dgm:pt modelId="{6275B318-97DA-CD46-9E04-51F404D2EFB1}">
      <dgm:prSet phldrT="[Text]"/>
      <dgm:spPr/>
      <dgm:t>
        <a:bodyPr/>
        <a:lstStyle/>
        <a:p>
          <a:r>
            <a:rPr lang="en-US" dirty="0" err="1" smtClean="0"/>
            <a:t>Abductive</a:t>
          </a:r>
          <a:endParaRPr lang="en-US" dirty="0" smtClean="0"/>
        </a:p>
        <a:p>
          <a:r>
            <a:rPr lang="en-US" dirty="0" smtClean="0"/>
            <a:t>Phenomenological</a:t>
          </a:r>
          <a:endParaRPr lang="en-US" dirty="0"/>
        </a:p>
      </dgm:t>
    </dgm:pt>
    <dgm:pt modelId="{D586632A-EA1C-BB4E-AA98-47535864B1B4}" type="parTrans" cxnId="{B3CDA8BC-6172-1A45-B19D-2136E7D37C46}">
      <dgm:prSet/>
      <dgm:spPr/>
      <dgm:t>
        <a:bodyPr/>
        <a:lstStyle/>
        <a:p>
          <a:endParaRPr lang="en-US"/>
        </a:p>
      </dgm:t>
    </dgm:pt>
    <dgm:pt modelId="{C66ADB11-496D-324B-BC63-EA256A2C74C7}" type="sibTrans" cxnId="{B3CDA8BC-6172-1A45-B19D-2136E7D37C46}">
      <dgm:prSet/>
      <dgm:spPr/>
      <dgm:t>
        <a:bodyPr/>
        <a:lstStyle/>
        <a:p>
          <a:endParaRPr lang="en-US"/>
        </a:p>
      </dgm:t>
    </dgm:pt>
    <dgm:pt modelId="{29B89700-19D7-9B46-9884-01793E0F0AEF}">
      <dgm:prSet phldrT="[Text]"/>
      <dgm:spPr/>
      <dgm:t>
        <a:bodyPr/>
        <a:lstStyle/>
        <a:p>
          <a:r>
            <a:rPr lang="en-US" dirty="0" smtClean="0"/>
            <a:t>Design Experiments</a:t>
          </a:r>
          <a:endParaRPr lang="en-US" dirty="0"/>
        </a:p>
      </dgm:t>
    </dgm:pt>
    <dgm:pt modelId="{94A77837-987D-6549-BC8B-ADEFB5284515}" type="parTrans" cxnId="{8CECF61B-AEFC-AD4B-9A39-6B6A201FF17D}">
      <dgm:prSet/>
      <dgm:spPr/>
      <dgm:t>
        <a:bodyPr/>
        <a:lstStyle/>
        <a:p>
          <a:endParaRPr lang="en-US"/>
        </a:p>
      </dgm:t>
    </dgm:pt>
    <dgm:pt modelId="{050BBC36-7E71-3C43-92EF-9E2EEBB3EB3A}" type="sibTrans" cxnId="{8CECF61B-AEFC-AD4B-9A39-6B6A201FF17D}">
      <dgm:prSet/>
      <dgm:spPr/>
      <dgm:t>
        <a:bodyPr/>
        <a:lstStyle/>
        <a:p>
          <a:endParaRPr lang="en-US"/>
        </a:p>
      </dgm:t>
    </dgm:pt>
    <dgm:pt modelId="{43ABC49E-5140-284A-8EC8-9F36A78BF8B8}">
      <dgm:prSet phldrT="[Text]"/>
      <dgm:spPr/>
      <dgm:t>
        <a:bodyPr/>
        <a:lstStyle/>
        <a:p>
          <a:r>
            <a:rPr lang="en-US" dirty="0" smtClean="0"/>
            <a:t>Ethnographic</a:t>
          </a:r>
          <a:endParaRPr lang="en-US" dirty="0"/>
        </a:p>
      </dgm:t>
    </dgm:pt>
    <dgm:pt modelId="{739D324E-7D45-8641-944A-298E229E6F51}" type="parTrans" cxnId="{B968275C-2986-9C47-8B75-4F7487A66745}">
      <dgm:prSet/>
      <dgm:spPr/>
      <dgm:t>
        <a:bodyPr/>
        <a:lstStyle/>
        <a:p>
          <a:endParaRPr lang="en-US"/>
        </a:p>
      </dgm:t>
    </dgm:pt>
    <dgm:pt modelId="{A7DA7770-215C-5945-8557-EFB3AE44D9BE}" type="sibTrans" cxnId="{B968275C-2986-9C47-8B75-4F7487A66745}">
      <dgm:prSet/>
      <dgm:spPr/>
      <dgm:t>
        <a:bodyPr/>
        <a:lstStyle/>
        <a:p>
          <a:endParaRPr lang="en-US"/>
        </a:p>
      </dgm:t>
    </dgm:pt>
    <dgm:pt modelId="{611AC65C-CCEF-0946-90F4-6D4FBFCFF760}" type="pres">
      <dgm:prSet presAssocID="{15C22610-BDF7-F340-A1F8-177E31D324C3}" presName="Name0" presStyleCnt="0">
        <dgm:presLayoutVars>
          <dgm:chMax val="7"/>
          <dgm:chPref val="7"/>
          <dgm:dir/>
          <dgm:animOne val="branch"/>
          <dgm:animLvl val="lvl"/>
        </dgm:presLayoutVars>
      </dgm:prSet>
      <dgm:spPr/>
      <dgm:t>
        <a:bodyPr/>
        <a:lstStyle/>
        <a:p>
          <a:endParaRPr lang="en-US"/>
        </a:p>
      </dgm:t>
    </dgm:pt>
    <dgm:pt modelId="{0A35857D-6FAF-BD42-A8C2-2ED23742E2EF}" type="pres">
      <dgm:prSet presAssocID="{F4868FEC-4EAA-6645-B782-08713DBC530F}" presName="composite" presStyleCnt="0"/>
      <dgm:spPr/>
    </dgm:pt>
    <dgm:pt modelId="{10439601-72EB-5847-BCC1-9795020974A5}" type="pres">
      <dgm:prSet presAssocID="{F4868FEC-4EAA-6645-B782-08713DBC530F}" presName="BackAccent" presStyleLbl="bgShp" presStyleIdx="0" presStyleCnt="3"/>
      <dgm:spPr/>
    </dgm:pt>
    <dgm:pt modelId="{FC395236-A04F-1B41-8CC7-59C3ADB0D4EB}" type="pres">
      <dgm:prSet presAssocID="{F4868FEC-4EAA-6645-B782-08713DBC530F}" presName="Accent" presStyleLbl="alignNode1" presStyleIdx="0" presStyleCnt="3"/>
      <dgm:spPr/>
    </dgm:pt>
    <dgm:pt modelId="{5446BB89-4A75-EA43-B5C4-94E66AC2E31D}" type="pres">
      <dgm:prSet presAssocID="{F4868FEC-4EAA-6645-B782-08713DBC530F}" presName="Child" presStyleLbl="revTx" presStyleIdx="0" presStyleCnt="5">
        <dgm:presLayoutVars>
          <dgm:chMax val="0"/>
          <dgm:chPref val="0"/>
          <dgm:bulletEnabled val="1"/>
        </dgm:presLayoutVars>
      </dgm:prSet>
      <dgm:spPr/>
      <dgm:t>
        <a:bodyPr/>
        <a:lstStyle/>
        <a:p>
          <a:endParaRPr lang="en-US"/>
        </a:p>
      </dgm:t>
    </dgm:pt>
    <dgm:pt modelId="{309E1067-B032-0642-868F-16F59A736758}" type="pres">
      <dgm:prSet presAssocID="{F4868FEC-4EAA-6645-B782-08713DBC530F}" presName="Parent" presStyleLbl="revTx" presStyleIdx="1" presStyleCnt="5">
        <dgm:presLayoutVars>
          <dgm:chMax val="1"/>
          <dgm:chPref val="1"/>
          <dgm:bulletEnabled val="1"/>
        </dgm:presLayoutVars>
      </dgm:prSet>
      <dgm:spPr/>
      <dgm:t>
        <a:bodyPr/>
        <a:lstStyle/>
        <a:p>
          <a:endParaRPr lang="en-US"/>
        </a:p>
      </dgm:t>
    </dgm:pt>
    <dgm:pt modelId="{2C7E5260-8C5F-8840-840C-C1ECF7EC6251}" type="pres">
      <dgm:prSet presAssocID="{B2CDE651-9470-6F4E-8B42-440F1A6929E7}" presName="sibTrans" presStyleCnt="0"/>
      <dgm:spPr/>
    </dgm:pt>
    <dgm:pt modelId="{50D86C71-7B37-2246-B5FD-E3C345E72518}" type="pres">
      <dgm:prSet presAssocID="{939F0508-CA6D-7B44-8EDA-8190DE238798}" presName="composite" presStyleCnt="0"/>
      <dgm:spPr/>
    </dgm:pt>
    <dgm:pt modelId="{5FC2DB52-926E-1E4F-83DB-00450B4AA56C}" type="pres">
      <dgm:prSet presAssocID="{939F0508-CA6D-7B44-8EDA-8190DE238798}" presName="BackAccent" presStyleLbl="bgShp" presStyleIdx="1" presStyleCnt="3"/>
      <dgm:spPr/>
    </dgm:pt>
    <dgm:pt modelId="{D82DA6A6-3B9D-DB47-A15C-104B1EE64F97}" type="pres">
      <dgm:prSet presAssocID="{939F0508-CA6D-7B44-8EDA-8190DE238798}" presName="Accent" presStyleLbl="alignNode1" presStyleIdx="1" presStyleCnt="3"/>
      <dgm:spPr/>
    </dgm:pt>
    <dgm:pt modelId="{3375FC47-6367-F64F-919F-CD22B77AB1AC}" type="pres">
      <dgm:prSet presAssocID="{939F0508-CA6D-7B44-8EDA-8190DE238798}" presName="Child" presStyleLbl="revTx" presStyleIdx="2" presStyleCnt="5">
        <dgm:presLayoutVars>
          <dgm:chMax val="0"/>
          <dgm:chPref val="0"/>
          <dgm:bulletEnabled val="1"/>
        </dgm:presLayoutVars>
      </dgm:prSet>
      <dgm:spPr/>
      <dgm:t>
        <a:bodyPr/>
        <a:lstStyle/>
        <a:p>
          <a:endParaRPr lang="en-US"/>
        </a:p>
      </dgm:t>
    </dgm:pt>
    <dgm:pt modelId="{500B9471-0030-2D4E-81D9-7FEA4BA6D6A6}" type="pres">
      <dgm:prSet presAssocID="{939F0508-CA6D-7B44-8EDA-8190DE238798}" presName="Parent" presStyleLbl="revTx" presStyleIdx="3" presStyleCnt="5">
        <dgm:presLayoutVars>
          <dgm:chMax val="1"/>
          <dgm:chPref val="1"/>
          <dgm:bulletEnabled val="1"/>
        </dgm:presLayoutVars>
      </dgm:prSet>
      <dgm:spPr/>
      <dgm:t>
        <a:bodyPr/>
        <a:lstStyle/>
        <a:p>
          <a:endParaRPr lang="en-US"/>
        </a:p>
      </dgm:t>
    </dgm:pt>
    <dgm:pt modelId="{CD2ACCCE-0296-9A4E-9FE9-BF7F868C53B2}" type="pres">
      <dgm:prSet presAssocID="{D4F36D72-2338-714C-A6DC-5BF4965CB7AC}" presName="sibTrans" presStyleCnt="0"/>
      <dgm:spPr/>
    </dgm:pt>
    <dgm:pt modelId="{75058A34-53DF-D749-A2CE-A6EF65AAE5EF}" type="pres">
      <dgm:prSet presAssocID="{29B89700-19D7-9B46-9884-01793E0F0AEF}" presName="composite" presStyleCnt="0"/>
      <dgm:spPr/>
    </dgm:pt>
    <dgm:pt modelId="{7E7B8F41-0F67-AA42-9C06-341234FC71D9}" type="pres">
      <dgm:prSet presAssocID="{29B89700-19D7-9B46-9884-01793E0F0AEF}" presName="BackAccent" presStyleLbl="bgShp" presStyleIdx="2" presStyleCnt="3"/>
      <dgm:spPr/>
    </dgm:pt>
    <dgm:pt modelId="{53FFAA4E-9802-8D46-8333-EAD3DA5521BF}" type="pres">
      <dgm:prSet presAssocID="{29B89700-19D7-9B46-9884-01793E0F0AEF}" presName="Accent" presStyleLbl="alignNode1" presStyleIdx="2" presStyleCnt="3"/>
      <dgm:spPr/>
    </dgm:pt>
    <dgm:pt modelId="{BD447236-5F3C-9549-8CD6-834CAA01BDA5}" type="pres">
      <dgm:prSet presAssocID="{29B89700-19D7-9B46-9884-01793E0F0AEF}" presName="Child" presStyleLbl="revTx" presStyleIdx="3" presStyleCnt="5">
        <dgm:presLayoutVars>
          <dgm:chMax val="0"/>
          <dgm:chPref val="0"/>
          <dgm:bulletEnabled val="1"/>
        </dgm:presLayoutVars>
      </dgm:prSet>
      <dgm:spPr/>
      <dgm:t>
        <a:bodyPr/>
        <a:lstStyle/>
        <a:p>
          <a:endParaRPr lang="en-US"/>
        </a:p>
      </dgm:t>
    </dgm:pt>
    <dgm:pt modelId="{353C8B40-CDE2-324B-9BFB-DF3DFEE5C47F}" type="pres">
      <dgm:prSet presAssocID="{29B89700-19D7-9B46-9884-01793E0F0AEF}" presName="Parent" presStyleLbl="revTx" presStyleIdx="4" presStyleCnt="5">
        <dgm:presLayoutVars>
          <dgm:chMax val="1"/>
          <dgm:chPref val="1"/>
          <dgm:bulletEnabled val="1"/>
        </dgm:presLayoutVars>
      </dgm:prSet>
      <dgm:spPr/>
      <dgm:t>
        <a:bodyPr/>
        <a:lstStyle/>
        <a:p>
          <a:endParaRPr lang="en-US"/>
        </a:p>
      </dgm:t>
    </dgm:pt>
  </dgm:ptLst>
  <dgm:cxnLst>
    <dgm:cxn modelId="{90A6B032-2811-E74E-8BFD-38DF9C422B45}" type="presOf" srcId="{B62CA085-73C7-384C-9ABC-ADDB7507FBD7}" destId="{5446BB89-4A75-EA43-B5C4-94E66AC2E31D}" srcOrd="0" destOrd="0" presId="urn:microsoft.com/office/officeart/2008/layout/IncreasingCircleProcess"/>
    <dgm:cxn modelId="{92EB7959-E6C9-9C47-B451-DA1C95CDD898}" type="presOf" srcId="{939F0508-CA6D-7B44-8EDA-8190DE238798}" destId="{500B9471-0030-2D4E-81D9-7FEA4BA6D6A6}" srcOrd="0" destOrd="0" presId="urn:microsoft.com/office/officeart/2008/layout/IncreasingCircleProcess"/>
    <dgm:cxn modelId="{BC5D6DB4-AB8B-C045-B307-3BA97D41BA12}" type="presOf" srcId="{29B89700-19D7-9B46-9884-01793E0F0AEF}" destId="{353C8B40-CDE2-324B-9BFB-DF3DFEE5C47F}" srcOrd="0" destOrd="0" presId="urn:microsoft.com/office/officeart/2008/layout/IncreasingCircleProcess"/>
    <dgm:cxn modelId="{B3CDA8BC-6172-1A45-B19D-2136E7D37C46}" srcId="{939F0508-CA6D-7B44-8EDA-8190DE238798}" destId="{6275B318-97DA-CD46-9E04-51F404D2EFB1}" srcOrd="0" destOrd="0" parTransId="{D586632A-EA1C-BB4E-AA98-47535864B1B4}" sibTransId="{C66ADB11-496D-324B-BC63-EA256A2C74C7}"/>
    <dgm:cxn modelId="{2259E381-35BE-8140-82C3-E6DAFC8C89EB}" type="presOf" srcId="{15C22610-BDF7-F340-A1F8-177E31D324C3}" destId="{611AC65C-CCEF-0946-90F4-6D4FBFCFF760}" srcOrd="0" destOrd="0" presId="urn:microsoft.com/office/officeart/2008/layout/IncreasingCircleProcess"/>
    <dgm:cxn modelId="{A1B9823B-32F2-D74B-9A1E-A9DE57E15231}" type="presOf" srcId="{6275B318-97DA-CD46-9E04-51F404D2EFB1}" destId="{3375FC47-6367-F64F-919F-CD22B77AB1AC}" srcOrd="0" destOrd="0" presId="urn:microsoft.com/office/officeart/2008/layout/IncreasingCircleProcess"/>
    <dgm:cxn modelId="{E3348E41-27A3-6B4D-9163-8151DA9C37CA}" srcId="{15C22610-BDF7-F340-A1F8-177E31D324C3}" destId="{F4868FEC-4EAA-6645-B782-08713DBC530F}" srcOrd="0" destOrd="0" parTransId="{FEAF32F8-F946-FB40-8721-7726E9871FAC}" sibTransId="{B2CDE651-9470-6F4E-8B42-440F1A6929E7}"/>
    <dgm:cxn modelId="{B968275C-2986-9C47-8B75-4F7487A66745}" srcId="{F4868FEC-4EAA-6645-B782-08713DBC530F}" destId="{43ABC49E-5140-284A-8EC8-9F36A78BF8B8}" srcOrd="1" destOrd="0" parTransId="{739D324E-7D45-8641-944A-298E229E6F51}" sibTransId="{A7DA7770-215C-5945-8557-EFB3AE44D9BE}"/>
    <dgm:cxn modelId="{BD5AEE05-0A46-7244-9F60-5E560B5B15BC}" type="presOf" srcId="{F4868FEC-4EAA-6645-B782-08713DBC530F}" destId="{309E1067-B032-0642-868F-16F59A736758}" srcOrd="0" destOrd="0" presId="urn:microsoft.com/office/officeart/2008/layout/IncreasingCircleProcess"/>
    <dgm:cxn modelId="{8CECF61B-AEFC-AD4B-9A39-6B6A201FF17D}" srcId="{15C22610-BDF7-F340-A1F8-177E31D324C3}" destId="{29B89700-19D7-9B46-9884-01793E0F0AEF}" srcOrd="2" destOrd="0" parTransId="{94A77837-987D-6549-BC8B-ADEFB5284515}" sibTransId="{050BBC36-7E71-3C43-92EF-9E2EEBB3EB3A}"/>
    <dgm:cxn modelId="{3B986DEF-DACF-1249-9F29-2F4CD50B3927}" srcId="{15C22610-BDF7-F340-A1F8-177E31D324C3}" destId="{939F0508-CA6D-7B44-8EDA-8190DE238798}" srcOrd="1" destOrd="0" parTransId="{839539F3-BAED-7B41-A81C-B8A4FB42563A}" sibTransId="{D4F36D72-2338-714C-A6DC-5BF4965CB7AC}"/>
    <dgm:cxn modelId="{ECC7C9CE-AADE-884E-ACDD-017970E223D9}" type="presOf" srcId="{43ABC49E-5140-284A-8EC8-9F36A78BF8B8}" destId="{5446BB89-4A75-EA43-B5C4-94E66AC2E31D}" srcOrd="0" destOrd="1" presId="urn:microsoft.com/office/officeart/2008/layout/IncreasingCircleProcess"/>
    <dgm:cxn modelId="{B4D6A348-4CB6-974F-BD6F-AE3A863491BE}" srcId="{F4868FEC-4EAA-6645-B782-08713DBC530F}" destId="{B62CA085-73C7-384C-9ABC-ADDB7507FBD7}" srcOrd="0" destOrd="0" parTransId="{A21A4EB8-3D0D-CE4F-B0BC-BBF02A513BF8}" sibTransId="{96F00405-0D11-7548-B9FF-9C8AFB8E701E}"/>
    <dgm:cxn modelId="{E76966B3-0DD7-694E-892A-6831AC23A7E0}" type="presParOf" srcId="{611AC65C-CCEF-0946-90F4-6D4FBFCFF760}" destId="{0A35857D-6FAF-BD42-A8C2-2ED23742E2EF}" srcOrd="0" destOrd="0" presId="urn:microsoft.com/office/officeart/2008/layout/IncreasingCircleProcess"/>
    <dgm:cxn modelId="{8A1D4E7B-1779-564E-8858-CE68A3983FD4}" type="presParOf" srcId="{0A35857D-6FAF-BD42-A8C2-2ED23742E2EF}" destId="{10439601-72EB-5847-BCC1-9795020974A5}" srcOrd="0" destOrd="0" presId="urn:microsoft.com/office/officeart/2008/layout/IncreasingCircleProcess"/>
    <dgm:cxn modelId="{7E831E74-589B-2B48-9A1E-18D080798198}" type="presParOf" srcId="{0A35857D-6FAF-BD42-A8C2-2ED23742E2EF}" destId="{FC395236-A04F-1B41-8CC7-59C3ADB0D4EB}" srcOrd="1" destOrd="0" presId="urn:microsoft.com/office/officeart/2008/layout/IncreasingCircleProcess"/>
    <dgm:cxn modelId="{7F99F635-0CE6-9640-8E5C-C4AB5A44ADAF}" type="presParOf" srcId="{0A35857D-6FAF-BD42-A8C2-2ED23742E2EF}" destId="{5446BB89-4A75-EA43-B5C4-94E66AC2E31D}" srcOrd="2" destOrd="0" presId="urn:microsoft.com/office/officeart/2008/layout/IncreasingCircleProcess"/>
    <dgm:cxn modelId="{DBE5B00A-8C27-2C40-984E-1ADBAD0D739D}" type="presParOf" srcId="{0A35857D-6FAF-BD42-A8C2-2ED23742E2EF}" destId="{309E1067-B032-0642-868F-16F59A736758}" srcOrd="3" destOrd="0" presId="urn:microsoft.com/office/officeart/2008/layout/IncreasingCircleProcess"/>
    <dgm:cxn modelId="{F421328D-60C3-7240-9B7A-C57FC80CA087}" type="presParOf" srcId="{611AC65C-CCEF-0946-90F4-6D4FBFCFF760}" destId="{2C7E5260-8C5F-8840-840C-C1ECF7EC6251}" srcOrd="1" destOrd="0" presId="urn:microsoft.com/office/officeart/2008/layout/IncreasingCircleProcess"/>
    <dgm:cxn modelId="{86726BC2-3351-0E4A-BBA5-E882CB98E323}" type="presParOf" srcId="{611AC65C-CCEF-0946-90F4-6D4FBFCFF760}" destId="{50D86C71-7B37-2246-B5FD-E3C345E72518}" srcOrd="2" destOrd="0" presId="urn:microsoft.com/office/officeart/2008/layout/IncreasingCircleProcess"/>
    <dgm:cxn modelId="{2A9A4C4D-49F4-8547-AC2B-F67110ADD761}" type="presParOf" srcId="{50D86C71-7B37-2246-B5FD-E3C345E72518}" destId="{5FC2DB52-926E-1E4F-83DB-00450B4AA56C}" srcOrd="0" destOrd="0" presId="urn:microsoft.com/office/officeart/2008/layout/IncreasingCircleProcess"/>
    <dgm:cxn modelId="{2F41C239-DE4B-2C44-8CFF-40B1ADD80E80}" type="presParOf" srcId="{50D86C71-7B37-2246-B5FD-E3C345E72518}" destId="{D82DA6A6-3B9D-DB47-A15C-104B1EE64F97}" srcOrd="1" destOrd="0" presId="urn:microsoft.com/office/officeart/2008/layout/IncreasingCircleProcess"/>
    <dgm:cxn modelId="{54FF6BA4-472D-9747-86E0-8300A0CEF4AB}" type="presParOf" srcId="{50D86C71-7B37-2246-B5FD-E3C345E72518}" destId="{3375FC47-6367-F64F-919F-CD22B77AB1AC}" srcOrd="2" destOrd="0" presId="urn:microsoft.com/office/officeart/2008/layout/IncreasingCircleProcess"/>
    <dgm:cxn modelId="{37A938C4-41EE-3A46-94C6-5B520C05547E}" type="presParOf" srcId="{50D86C71-7B37-2246-B5FD-E3C345E72518}" destId="{500B9471-0030-2D4E-81D9-7FEA4BA6D6A6}" srcOrd="3" destOrd="0" presId="urn:microsoft.com/office/officeart/2008/layout/IncreasingCircleProcess"/>
    <dgm:cxn modelId="{233BF596-B4EA-AA4F-892F-7BECDAAB341A}" type="presParOf" srcId="{611AC65C-CCEF-0946-90F4-6D4FBFCFF760}" destId="{CD2ACCCE-0296-9A4E-9FE9-BF7F868C53B2}" srcOrd="3" destOrd="0" presId="urn:microsoft.com/office/officeart/2008/layout/IncreasingCircleProcess"/>
    <dgm:cxn modelId="{3238C68C-BBF7-8541-9E05-BA506196581C}" type="presParOf" srcId="{611AC65C-CCEF-0946-90F4-6D4FBFCFF760}" destId="{75058A34-53DF-D749-A2CE-A6EF65AAE5EF}" srcOrd="4" destOrd="0" presId="urn:microsoft.com/office/officeart/2008/layout/IncreasingCircleProcess"/>
    <dgm:cxn modelId="{C53BC4AA-BCB9-654E-9BDC-360B670055EE}" type="presParOf" srcId="{75058A34-53DF-D749-A2CE-A6EF65AAE5EF}" destId="{7E7B8F41-0F67-AA42-9C06-341234FC71D9}" srcOrd="0" destOrd="0" presId="urn:microsoft.com/office/officeart/2008/layout/IncreasingCircleProcess"/>
    <dgm:cxn modelId="{A8228098-97EC-7044-9B1D-5DA213EAE1E9}" type="presParOf" srcId="{75058A34-53DF-D749-A2CE-A6EF65AAE5EF}" destId="{53FFAA4E-9802-8D46-8333-EAD3DA5521BF}" srcOrd="1" destOrd="0" presId="urn:microsoft.com/office/officeart/2008/layout/IncreasingCircleProcess"/>
    <dgm:cxn modelId="{3950C0E6-0522-BC45-AF43-332131C9C4B2}" type="presParOf" srcId="{75058A34-53DF-D749-A2CE-A6EF65AAE5EF}" destId="{BD447236-5F3C-9549-8CD6-834CAA01BDA5}" srcOrd="2" destOrd="0" presId="urn:microsoft.com/office/officeart/2008/layout/IncreasingCircleProcess"/>
    <dgm:cxn modelId="{4306F8C9-F5B5-2844-81F7-EF23E7315E09}" type="presParOf" srcId="{75058A34-53DF-D749-A2CE-A6EF65AAE5EF}" destId="{353C8B40-CDE2-324B-9BFB-DF3DFEE5C47F}"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10A8F3-7093-5743-85B3-8D2FC9189A7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7920CA7A-B35D-2448-AE40-F9C5B593CBD9}">
      <dgm:prSet phldrT="[Text]"/>
      <dgm:spPr>
        <a:solidFill>
          <a:schemeClr val="bg1">
            <a:lumMod val="50000"/>
          </a:schemeClr>
        </a:solidFill>
      </dgm:spPr>
      <dgm:t>
        <a:bodyPr/>
        <a:lstStyle/>
        <a:p>
          <a:r>
            <a:rPr lang="en-US" dirty="0" smtClean="0"/>
            <a:t>Discussion Post</a:t>
          </a:r>
          <a:endParaRPr lang="en-US" dirty="0"/>
        </a:p>
      </dgm:t>
    </dgm:pt>
    <dgm:pt modelId="{5C7FA644-C212-034B-94AB-C5C15C3E0F62}" type="parTrans" cxnId="{91AD31B8-BC5D-1D4F-8193-588248068897}">
      <dgm:prSet/>
      <dgm:spPr/>
      <dgm:t>
        <a:bodyPr/>
        <a:lstStyle/>
        <a:p>
          <a:endParaRPr lang="en-US"/>
        </a:p>
      </dgm:t>
    </dgm:pt>
    <dgm:pt modelId="{C2DEDED5-7201-5442-A3C8-00131BAFD57F}" type="sibTrans" cxnId="{91AD31B8-BC5D-1D4F-8193-588248068897}">
      <dgm:prSet/>
      <dgm:spPr>
        <a:solidFill>
          <a:schemeClr val="tx1">
            <a:lumMod val="75000"/>
            <a:lumOff val="25000"/>
          </a:schemeClr>
        </a:solidFill>
      </dgm:spPr>
      <dgm:t>
        <a:bodyPr/>
        <a:lstStyle/>
        <a:p>
          <a:endParaRPr lang="en-US"/>
        </a:p>
      </dgm:t>
    </dgm:pt>
    <dgm:pt modelId="{AA7F4CC5-AE79-4B4E-BC9F-34E6CA9FAFA2}">
      <dgm:prSet phldrT="[Text]"/>
      <dgm:spPr>
        <a:solidFill>
          <a:schemeClr val="tx1">
            <a:lumMod val="95000"/>
            <a:lumOff val="5000"/>
          </a:schemeClr>
        </a:solidFill>
      </dgm:spPr>
      <dgm:t>
        <a:bodyPr/>
        <a:lstStyle/>
        <a:p>
          <a:r>
            <a:rPr lang="en-US" dirty="0" smtClean="0">
              <a:solidFill>
                <a:srgbClr val="FF0000"/>
              </a:solidFill>
            </a:rPr>
            <a:t>Open Coding</a:t>
          </a:r>
          <a:endParaRPr lang="en-US" dirty="0">
            <a:solidFill>
              <a:srgbClr val="FF0000"/>
            </a:solidFill>
          </a:endParaRPr>
        </a:p>
      </dgm:t>
    </dgm:pt>
    <dgm:pt modelId="{96AC2B98-63B7-1845-9C70-A08733ADD0F8}" type="parTrans" cxnId="{EBA7DFD3-2C6A-344B-BB4F-9F0F9861130C}">
      <dgm:prSet/>
      <dgm:spPr/>
      <dgm:t>
        <a:bodyPr/>
        <a:lstStyle/>
        <a:p>
          <a:endParaRPr lang="en-US"/>
        </a:p>
      </dgm:t>
    </dgm:pt>
    <dgm:pt modelId="{6D1083FD-6F65-AD43-A2BE-B5ADB94EB3EF}" type="sibTrans" cxnId="{EBA7DFD3-2C6A-344B-BB4F-9F0F9861130C}">
      <dgm:prSet/>
      <dgm:spPr/>
      <dgm:t>
        <a:bodyPr/>
        <a:lstStyle/>
        <a:p>
          <a:endParaRPr lang="en-US"/>
        </a:p>
      </dgm:t>
    </dgm:pt>
    <dgm:pt modelId="{5745CF47-A244-A143-A58A-835774891FFC}">
      <dgm:prSet phldrT="[Text]"/>
      <dgm:spPr>
        <a:solidFill>
          <a:schemeClr val="tx1">
            <a:lumMod val="95000"/>
            <a:lumOff val="5000"/>
          </a:schemeClr>
        </a:solidFill>
      </dgm:spPr>
      <dgm:t>
        <a:bodyPr anchor="b"/>
        <a:lstStyle/>
        <a:p>
          <a:pPr algn="ctr"/>
          <a:r>
            <a:rPr lang="en-US" dirty="0" smtClean="0">
              <a:solidFill>
                <a:srgbClr val="FF0000"/>
              </a:solidFill>
            </a:rPr>
            <a:t>Connect to Theory</a:t>
          </a:r>
          <a:endParaRPr lang="en-US" dirty="0">
            <a:solidFill>
              <a:srgbClr val="FF0000"/>
            </a:solidFill>
          </a:endParaRPr>
        </a:p>
      </dgm:t>
    </dgm:pt>
    <dgm:pt modelId="{4D5839A0-8BEC-A64E-BA3A-B88A9EB5A9C5}" type="parTrans" cxnId="{244D8D07-4D79-F34F-8C3D-1E0FB561D32D}">
      <dgm:prSet/>
      <dgm:spPr/>
      <dgm:t>
        <a:bodyPr/>
        <a:lstStyle/>
        <a:p>
          <a:endParaRPr lang="en-US"/>
        </a:p>
      </dgm:t>
    </dgm:pt>
    <dgm:pt modelId="{7ABDD5A0-D76B-5D4B-8EAB-80C133451455}" type="sibTrans" cxnId="{244D8D07-4D79-F34F-8C3D-1E0FB561D32D}">
      <dgm:prSet/>
      <dgm:spPr>
        <a:solidFill>
          <a:schemeClr val="tx1">
            <a:lumMod val="75000"/>
            <a:lumOff val="25000"/>
          </a:schemeClr>
        </a:solidFill>
      </dgm:spPr>
      <dgm:t>
        <a:bodyPr/>
        <a:lstStyle/>
        <a:p>
          <a:endParaRPr lang="en-US"/>
        </a:p>
      </dgm:t>
    </dgm:pt>
    <dgm:pt modelId="{4CA35F14-649B-5849-8C11-4E1F33CEB3AE}">
      <dgm:prSet phldrT="[Text]"/>
      <dgm:spPr>
        <a:solidFill>
          <a:schemeClr val="tx1">
            <a:lumMod val="95000"/>
            <a:lumOff val="5000"/>
          </a:schemeClr>
        </a:solidFill>
      </dgm:spPr>
      <dgm:t>
        <a:bodyPr anchor="b"/>
        <a:lstStyle/>
        <a:p>
          <a:pPr algn="ctr"/>
          <a:r>
            <a:rPr lang="en-US" dirty="0" smtClean="0"/>
            <a:t>Time proximity</a:t>
          </a:r>
          <a:endParaRPr lang="en-US" dirty="0"/>
        </a:p>
      </dgm:t>
    </dgm:pt>
    <dgm:pt modelId="{5CEB3A2B-4AE2-EC4D-B76C-69757456C037}" type="parTrans" cxnId="{AB640EB8-BFEC-974F-9C67-E12E1BDFE630}">
      <dgm:prSet/>
      <dgm:spPr/>
      <dgm:t>
        <a:bodyPr/>
        <a:lstStyle/>
        <a:p>
          <a:endParaRPr lang="en-US"/>
        </a:p>
      </dgm:t>
    </dgm:pt>
    <dgm:pt modelId="{9DA2918A-58DD-E547-B97D-576600608937}" type="sibTrans" cxnId="{AB640EB8-BFEC-974F-9C67-E12E1BDFE630}">
      <dgm:prSet/>
      <dgm:spPr/>
      <dgm:t>
        <a:bodyPr/>
        <a:lstStyle/>
        <a:p>
          <a:endParaRPr lang="en-US"/>
        </a:p>
      </dgm:t>
    </dgm:pt>
    <dgm:pt modelId="{8FCA08CC-DFF3-9341-AD76-773BB53F2004}">
      <dgm:prSet phldrT="[Text]"/>
      <dgm:spPr>
        <a:solidFill>
          <a:schemeClr val="tx1">
            <a:lumMod val="95000"/>
            <a:lumOff val="5000"/>
          </a:schemeClr>
        </a:solidFill>
      </dgm:spPr>
      <dgm:t>
        <a:bodyPr anchor="b"/>
        <a:lstStyle/>
        <a:p>
          <a:pPr algn="ctr"/>
          <a:r>
            <a:rPr lang="en-US" dirty="0" smtClean="0"/>
            <a:t>Topical proximity</a:t>
          </a:r>
          <a:endParaRPr lang="en-US" dirty="0"/>
        </a:p>
      </dgm:t>
    </dgm:pt>
    <dgm:pt modelId="{17806A3F-E58E-4447-9766-4E52FF9E4602}" type="parTrans" cxnId="{5C25600E-18E5-874E-AE50-59C44ABA4CD6}">
      <dgm:prSet/>
      <dgm:spPr/>
      <dgm:t>
        <a:bodyPr/>
        <a:lstStyle/>
        <a:p>
          <a:endParaRPr lang="en-US"/>
        </a:p>
      </dgm:t>
    </dgm:pt>
    <dgm:pt modelId="{EC0F39C1-66D7-EC47-938E-C33833BEC37D}" type="sibTrans" cxnId="{5C25600E-18E5-874E-AE50-59C44ABA4CD6}">
      <dgm:prSet/>
      <dgm:spPr/>
      <dgm:t>
        <a:bodyPr/>
        <a:lstStyle/>
        <a:p>
          <a:endParaRPr lang="en-US"/>
        </a:p>
      </dgm:t>
    </dgm:pt>
    <dgm:pt modelId="{5E6BFF7D-0CCF-534B-AE6E-70728C1F5F58}">
      <dgm:prSet phldrT="[Text]"/>
      <dgm:spPr>
        <a:solidFill>
          <a:schemeClr val="tx1">
            <a:lumMod val="95000"/>
            <a:lumOff val="5000"/>
          </a:schemeClr>
        </a:solidFill>
      </dgm:spPr>
      <dgm:t>
        <a:bodyPr/>
        <a:lstStyle/>
        <a:p>
          <a:r>
            <a:rPr lang="en-US" dirty="0" smtClean="0">
              <a:solidFill>
                <a:srgbClr val="FF0000"/>
              </a:solidFill>
            </a:rPr>
            <a:t>Classification</a:t>
          </a:r>
          <a:endParaRPr lang="en-US" dirty="0">
            <a:solidFill>
              <a:srgbClr val="FF0000"/>
            </a:solidFill>
          </a:endParaRPr>
        </a:p>
      </dgm:t>
    </dgm:pt>
    <dgm:pt modelId="{00B03C55-5973-EE42-A30D-CEF83C2D0815}" type="parTrans" cxnId="{5EE813FC-71D3-2F48-BB00-CBDA2B22D5B5}">
      <dgm:prSet/>
      <dgm:spPr/>
      <dgm:t>
        <a:bodyPr/>
        <a:lstStyle/>
        <a:p>
          <a:endParaRPr lang="en-US"/>
        </a:p>
      </dgm:t>
    </dgm:pt>
    <dgm:pt modelId="{93321072-2B81-2A45-A2CF-CE3C5665DBD2}" type="sibTrans" cxnId="{5EE813FC-71D3-2F48-BB00-CBDA2B22D5B5}">
      <dgm:prSet/>
      <dgm:spPr>
        <a:solidFill>
          <a:schemeClr val="tx1">
            <a:lumMod val="75000"/>
            <a:lumOff val="25000"/>
          </a:schemeClr>
        </a:solidFill>
      </dgm:spPr>
      <dgm:t>
        <a:bodyPr/>
        <a:lstStyle/>
        <a:p>
          <a:endParaRPr lang="en-US"/>
        </a:p>
      </dgm:t>
    </dgm:pt>
    <dgm:pt modelId="{E1356D17-51A6-D746-800D-9F55ED91201E}">
      <dgm:prSet phldrT="[Text]"/>
      <dgm:spPr>
        <a:solidFill>
          <a:schemeClr val="bg1">
            <a:lumMod val="50000"/>
          </a:schemeClr>
        </a:solidFill>
      </dgm:spPr>
      <dgm:t>
        <a:bodyPr/>
        <a:lstStyle/>
        <a:p>
          <a:r>
            <a:rPr lang="en-US" dirty="0" smtClean="0"/>
            <a:t>Read</a:t>
          </a:r>
          <a:endParaRPr lang="en-US" dirty="0"/>
        </a:p>
      </dgm:t>
    </dgm:pt>
    <dgm:pt modelId="{6E502877-CD74-5D48-88EA-3BB4E50B3AA7}" type="parTrans" cxnId="{5C349449-56D3-AF47-A6E4-49D36C9889DE}">
      <dgm:prSet/>
      <dgm:spPr/>
      <dgm:t>
        <a:bodyPr/>
        <a:lstStyle/>
        <a:p>
          <a:endParaRPr lang="en-US"/>
        </a:p>
      </dgm:t>
    </dgm:pt>
    <dgm:pt modelId="{2D27E24B-D16C-E143-92FF-43F7F193CF1E}" type="sibTrans" cxnId="{5C349449-56D3-AF47-A6E4-49D36C9889DE}">
      <dgm:prSet/>
      <dgm:spPr/>
      <dgm:t>
        <a:bodyPr/>
        <a:lstStyle/>
        <a:p>
          <a:endParaRPr lang="en-US"/>
        </a:p>
      </dgm:t>
    </dgm:pt>
    <dgm:pt modelId="{90F8DA01-376A-114C-A400-1C90B090C0F7}">
      <dgm:prSet phldrT="[Text]"/>
      <dgm:spPr>
        <a:solidFill>
          <a:schemeClr val="bg1">
            <a:lumMod val="50000"/>
          </a:schemeClr>
        </a:solidFill>
      </dgm:spPr>
      <dgm:t>
        <a:bodyPr/>
        <a:lstStyle/>
        <a:p>
          <a:r>
            <a:rPr lang="en-US" dirty="0" smtClean="0"/>
            <a:t>Response</a:t>
          </a:r>
          <a:endParaRPr lang="en-US" dirty="0"/>
        </a:p>
      </dgm:t>
    </dgm:pt>
    <dgm:pt modelId="{1F0DDA49-C9FC-904C-A484-78CECF5AEA19}" type="parTrans" cxnId="{833D6F75-5435-A848-B310-7056861F5D50}">
      <dgm:prSet/>
      <dgm:spPr/>
      <dgm:t>
        <a:bodyPr/>
        <a:lstStyle/>
        <a:p>
          <a:endParaRPr lang="en-US"/>
        </a:p>
      </dgm:t>
    </dgm:pt>
    <dgm:pt modelId="{3855978B-2277-284B-8039-DF6B42E348D5}" type="sibTrans" cxnId="{833D6F75-5435-A848-B310-7056861F5D50}">
      <dgm:prSet/>
      <dgm:spPr/>
      <dgm:t>
        <a:bodyPr/>
        <a:lstStyle/>
        <a:p>
          <a:endParaRPr lang="en-US"/>
        </a:p>
      </dgm:t>
    </dgm:pt>
    <dgm:pt modelId="{59F75838-4801-9042-8EE3-88CADF02A810}">
      <dgm:prSet phldrT="[Text]"/>
      <dgm:spPr>
        <a:solidFill>
          <a:schemeClr val="tx1">
            <a:lumMod val="95000"/>
            <a:lumOff val="5000"/>
          </a:schemeClr>
        </a:solidFill>
      </dgm:spPr>
      <dgm:t>
        <a:bodyPr/>
        <a:lstStyle/>
        <a:p>
          <a:r>
            <a:rPr lang="en-US" dirty="0" smtClean="0">
              <a:solidFill>
                <a:srgbClr val="FF0000"/>
              </a:solidFill>
            </a:rPr>
            <a:t>Axial Coding</a:t>
          </a:r>
          <a:endParaRPr lang="en-US" dirty="0">
            <a:solidFill>
              <a:srgbClr val="FF0000"/>
            </a:solidFill>
          </a:endParaRPr>
        </a:p>
      </dgm:t>
    </dgm:pt>
    <dgm:pt modelId="{A3C1EF2A-DDDA-2F46-96FF-48660053C462}" type="parTrans" cxnId="{2F2A04AB-7658-F548-881F-4D6F6E977980}">
      <dgm:prSet/>
      <dgm:spPr/>
      <dgm:t>
        <a:bodyPr/>
        <a:lstStyle/>
        <a:p>
          <a:endParaRPr lang="en-US"/>
        </a:p>
      </dgm:t>
    </dgm:pt>
    <dgm:pt modelId="{E36BEEDB-57C5-154C-8F13-2141207FA830}" type="sibTrans" cxnId="{2F2A04AB-7658-F548-881F-4D6F6E977980}">
      <dgm:prSet/>
      <dgm:spPr/>
      <dgm:t>
        <a:bodyPr/>
        <a:lstStyle/>
        <a:p>
          <a:endParaRPr lang="en-US"/>
        </a:p>
      </dgm:t>
    </dgm:pt>
    <dgm:pt modelId="{140393A9-BD52-4146-B520-E77747751CDC}">
      <dgm:prSet phldrT="[Text]"/>
      <dgm:spPr>
        <a:solidFill>
          <a:schemeClr val="bg1">
            <a:lumMod val="95000"/>
          </a:schemeClr>
        </a:solidFill>
      </dgm:spPr>
      <dgm:t>
        <a:bodyPr/>
        <a:lstStyle/>
        <a:p>
          <a:r>
            <a:rPr lang="en-US" dirty="0" smtClean="0">
              <a:solidFill>
                <a:schemeClr val="tx1"/>
              </a:solidFill>
            </a:rPr>
            <a:t>Aggregation of Posts by Topic, time or other</a:t>
          </a:r>
          <a:endParaRPr lang="en-US" dirty="0">
            <a:solidFill>
              <a:schemeClr val="tx1"/>
            </a:solidFill>
          </a:endParaRPr>
        </a:p>
      </dgm:t>
    </dgm:pt>
    <dgm:pt modelId="{6891B611-E778-5144-80A2-729E0DEE7C45}" type="parTrans" cxnId="{7627E136-58D4-6042-9B1E-A90142FC0152}">
      <dgm:prSet/>
      <dgm:spPr/>
      <dgm:t>
        <a:bodyPr/>
        <a:lstStyle/>
        <a:p>
          <a:endParaRPr lang="en-US"/>
        </a:p>
      </dgm:t>
    </dgm:pt>
    <dgm:pt modelId="{EF234F28-E289-E043-8BF9-573F6EB38422}" type="sibTrans" cxnId="{7627E136-58D4-6042-9B1E-A90142FC0152}">
      <dgm:prSet/>
      <dgm:spPr>
        <a:solidFill>
          <a:schemeClr val="tx1">
            <a:lumMod val="75000"/>
            <a:lumOff val="25000"/>
          </a:schemeClr>
        </a:solidFill>
      </dgm:spPr>
      <dgm:t>
        <a:bodyPr/>
        <a:lstStyle/>
        <a:p>
          <a:endParaRPr lang="en-US"/>
        </a:p>
      </dgm:t>
    </dgm:pt>
    <dgm:pt modelId="{A76D86B8-96FC-C040-B63E-2E27CFAB3344}">
      <dgm:prSet phldrT="[Text]"/>
      <dgm:spPr>
        <a:solidFill>
          <a:schemeClr val="bg1">
            <a:lumMod val="95000"/>
          </a:schemeClr>
        </a:solidFill>
      </dgm:spPr>
      <dgm:t>
        <a:bodyPr/>
        <a:lstStyle/>
        <a:p>
          <a:r>
            <a:rPr lang="en-US" dirty="0" smtClean="0">
              <a:solidFill>
                <a:schemeClr val="tx1"/>
              </a:solidFill>
            </a:rPr>
            <a:t>Weighted Network Analysis of Interactions</a:t>
          </a:r>
          <a:endParaRPr lang="en-US" dirty="0">
            <a:solidFill>
              <a:schemeClr val="tx1"/>
            </a:solidFill>
          </a:endParaRPr>
        </a:p>
      </dgm:t>
    </dgm:pt>
    <dgm:pt modelId="{5D65BBA3-F62B-3E49-BBAC-FC1E08995D3A}" type="parTrans" cxnId="{46B16666-D1C9-564D-9C90-63E1D354A3C5}">
      <dgm:prSet/>
      <dgm:spPr/>
      <dgm:t>
        <a:bodyPr/>
        <a:lstStyle/>
        <a:p>
          <a:endParaRPr lang="en-US"/>
        </a:p>
      </dgm:t>
    </dgm:pt>
    <dgm:pt modelId="{95DD736E-52B7-F144-8813-AD038BAA3CE9}" type="sibTrans" cxnId="{46B16666-D1C9-564D-9C90-63E1D354A3C5}">
      <dgm:prSet/>
      <dgm:spPr>
        <a:solidFill>
          <a:schemeClr val="tx1">
            <a:lumMod val="75000"/>
            <a:lumOff val="25000"/>
          </a:schemeClr>
        </a:solidFill>
      </dgm:spPr>
      <dgm:t>
        <a:bodyPr/>
        <a:lstStyle/>
        <a:p>
          <a:endParaRPr lang="en-US"/>
        </a:p>
      </dgm:t>
    </dgm:pt>
    <dgm:pt modelId="{82077BD8-300A-A74C-B5A4-2CA32D057B25}" type="pres">
      <dgm:prSet presAssocID="{7310A8F3-7093-5743-85B3-8D2FC9189A78}" presName="cycle" presStyleCnt="0">
        <dgm:presLayoutVars>
          <dgm:dir/>
          <dgm:resizeHandles val="exact"/>
        </dgm:presLayoutVars>
      </dgm:prSet>
      <dgm:spPr/>
      <dgm:t>
        <a:bodyPr/>
        <a:lstStyle/>
        <a:p>
          <a:endParaRPr lang="en-US"/>
        </a:p>
      </dgm:t>
    </dgm:pt>
    <dgm:pt modelId="{787C4E82-F5C8-C64B-B307-E3132ABEC1C9}" type="pres">
      <dgm:prSet presAssocID="{7920CA7A-B35D-2448-AE40-F9C5B593CBD9}" presName="node" presStyleLbl="node1" presStyleIdx="0" presStyleCnt="5">
        <dgm:presLayoutVars>
          <dgm:bulletEnabled val="1"/>
        </dgm:presLayoutVars>
      </dgm:prSet>
      <dgm:spPr/>
      <dgm:t>
        <a:bodyPr/>
        <a:lstStyle/>
        <a:p>
          <a:endParaRPr lang="en-US"/>
        </a:p>
      </dgm:t>
    </dgm:pt>
    <dgm:pt modelId="{69C3086B-8A7F-CE42-8F81-DFF69C63595B}" type="pres">
      <dgm:prSet presAssocID="{C2DEDED5-7201-5442-A3C8-00131BAFD57F}" presName="sibTrans" presStyleLbl="sibTrans2D1" presStyleIdx="0" presStyleCnt="5"/>
      <dgm:spPr/>
      <dgm:t>
        <a:bodyPr/>
        <a:lstStyle/>
        <a:p>
          <a:endParaRPr lang="en-US"/>
        </a:p>
      </dgm:t>
    </dgm:pt>
    <dgm:pt modelId="{7DDF72CA-0E6B-4B4F-88CA-F9366CF9A04A}" type="pres">
      <dgm:prSet presAssocID="{C2DEDED5-7201-5442-A3C8-00131BAFD57F}" presName="connectorText" presStyleLbl="sibTrans2D1" presStyleIdx="0" presStyleCnt="5"/>
      <dgm:spPr/>
      <dgm:t>
        <a:bodyPr/>
        <a:lstStyle/>
        <a:p>
          <a:endParaRPr lang="en-US"/>
        </a:p>
      </dgm:t>
    </dgm:pt>
    <dgm:pt modelId="{6EEFDFD5-9782-5546-8C33-807C22D241FE}" type="pres">
      <dgm:prSet presAssocID="{5E6BFF7D-0CCF-534B-AE6E-70728C1F5F58}" presName="node" presStyleLbl="node1" presStyleIdx="1" presStyleCnt="5">
        <dgm:presLayoutVars>
          <dgm:bulletEnabled val="1"/>
        </dgm:presLayoutVars>
      </dgm:prSet>
      <dgm:spPr/>
      <dgm:t>
        <a:bodyPr/>
        <a:lstStyle/>
        <a:p>
          <a:endParaRPr lang="en-US"/>
        </a:p>
      </dgm:t>
    </dgm:pt>
    <dgm:pt modelId="{12D75945-9BBB-DC40-9573-4C7975E9F00A}" type="pres">
      <dgm:prSet presAssocID="{93321072-2B81-2A45-A2CF-CE3C5665DBD2}" presName="sibTrans" presStyleLbl="sibTrans2D1" presStyleIdx="1" presStyleCnt="5"/>
      <dgm:spPr/>
      <dgm:t>
        <a:bodyPr/>
        <a:lstStyle/>
        <a:p>
          <a:endParaRPr lang="en-US"/>
        </a:p>
      </dgm:t>
    </dgm:pt>
    <dgm:pt modelId="{E5B7DC3C-AD05-8D4A-8402-51572873F4AD}" type="pres">
      <dgm:prSet presAssocID="{93321072-2B81-2A45-A2CF-CE3C5665DBD2}" presName="connectorText" presStyleLbl="sibTrans2D1" presStyleIdx="1" presStyleCnt="5"/>
      <dgm:spPr/>
      <dgm:t>
        <a:bodyPr/>
        <a:lstStyle/>
        <a:p>
          <a:endParaRPr lang="en-US"/>
        </a:p>
      </dgm:t>
    </dgm:pt>
    <dgm:pt modelId="{7893CBCD-6256-404B-943D-0AC667EA8AEE}" type="pres">
      <dgm:prSet presAssocID="{5745CF47-A244-A143-A58A-835774891FFC}" presName="node" presStyleLbl="node1" presStyleIdx="2" presStyleCnt="5">
        <dgm:presLayoutVars>
          <dgm:bulletEnabled val="1"/>
        </dgm:presLayoutVars>
      </dgm:prSet>
      <dgm:spPr/>
      <dgm:t>
        <a:bodyPr/>
        <a:lstStyle/>
        <a:p>
          <a:endParaRPr lang="en-US"/>
        </a:p>
      </dgm:t>
    </dgm:pt>
    <dgm:pt modelId="{7752B8CC-7EB6-7545-AE96-F36845DC9617}" type="pres">
      <dgm:prSet presAssocID="{7ABDD5A0-D76B-5D4B-8EAB-80C133451455}" presName="sibTrans" presStyleLbl="sibTrans2D1" presStyleIdx="2" presStyleCnt="5"/>
      <dgm:spPr/>
      <dgm:t>
        <a:bodyPr/>
        <a:lstStyle/>
        <a:p>
          <a:endParaRPr lang="en-US"/>
        </a:p>
      </dgm:t>
    </dgm:pt>
    <dgm:pt modelId="{A575AD02-3DE9-AE40-A6C3-CE550CC749A5}" type="pres">
      <dgm:prSet presAssocID="{7ABDD5A0-D76B-5D4B-8EAB-80C133451455}" presName="connectorText" presStyleLbl="sibTrans2D1" presStyleIdx="2" presStyleCnt="5"/>
      <dgm:spPr/>
      <dgm:t>
        <a:bodyPr/>
        <a:lstStyle/>
        <a:p>
          <a:endParaRPr lang="en-US"/>
        </a:p>
      </dgm:t>
    </dgm:pt>
    <dgm:pt modelId="{576F8876-E333-014A-8163-659C91C006CD}" type="pres">
      <dgm:prSet presAssocID="{140393A9-BD52-4146-B520-E77747751CDC}" presName="node" presStyleLbl="node1" presStyleIdx="3" presStyleCnt="5">
        <dgm:presLayoutVars>
          <dgm:bulletEnabled val="1"/>
        </dgm:presLayoutVars>
      </dgm:prSet>
      <dgm:spPr/>
      <dgm:t>
        <a:bodyPr/>
        <a:lstStyle/>
        <a:p>
          <a:endParaRPr lang="en-US"/>
        </a:p>
      </dgm:t>
    </dgm:pt>
    <dgm:pt modelId="{B133E2FD-A869-7446-8C54-CAB90F9CBA90}" type="pres">
      <dgm:prSet presAssocID="{EF234F28-E289-E043-8BF9-573F6EB38422}" presName="sibTrans" presStyleLbl="sibTrans2D1" presStyleIdx="3" presStyleCnt="5"/>
      <dgm:spPr/>
      <dgm:t>
        <a:bodyPr/>
        <a:lstStyle/>
        <a:p>
          <a:endParaRPr lang="en-US"/>
        </a:p>
      </dgm:t>
    </dgm:pt>
    <dgm:pt modelId="{E66313B5-C653-1149-BAD5-EB7E6606245F}" type="pres">
      <dgm:prSet presAssocID="{EF234F28-E289-E043-8BF9-573F6EB38422}" presName="connectorText" presStyleLbl="sibTrans2D1" presStyleIdx="3" presStyleCnt="5"/>
      <dgm:spPr/>
      <dgm:t>
        <a:bodyPr/>
        <a:lstStyle/>
        <a:p>
          <a:endParaRPr lang="en-US"/>
        </a:p>
      </dgm:t>
    </dgm:pt>
    <dgm:pt modelId="{73F1EFA7-0F16-F242-BA10-7F5AD1623A96}" type="pres">
      <dgm:prSet presAssocID="{A76D86B8-96FC-C040-B63E-2E27CFAB3344}" presName="node" presStyleLbl="node1" presStyleIdx="4" presStyleCnt="5">
        <dgm:presLayoutVars>
          <dgm:bulletEnabled val="1"/>
        </dgm:presLayoutVars>
      </dgm:prSet>
      <dgm:spPr/>
      <dgm:t>
        <a:bodyPr/>
        <a:lstStyle/>
        <a:p>
          <a:endParaRPr lang="en-US"/>
        </a:p>
      </dgm:t>
    </dgm:pt>
    <dgm:pt modelId="{43FDF0AA-DF8D-484A-A753-CCCD3A055892}" type="pres">
      <dgm:prSet presAssocID="{95DD736E-52B7-F144-8813-AD038BAA3CE9}" presName="sibTrans" presStyleLbl="sibTrans2D1" presStyleIdx="4" presStyleCnt="5"/>
      <dgm:spPr/>
      <dgm:t>
        <a:bodyPr/>
        <a:lstStyle/>
        <a:p>
          <a:endParaRPr lang="en-US"/>
        </a:p>
      </dgm:t>
    </dgm:pt>
    <dgm:pt modelId="{A4222F4C-263D-D649-80EE-AF60CF3C931E}" type="pres">
      <dgm:prSet presAssocID="{95DD736E-52B7-F144-8813-AD038BAA3CE9}" presName="connectorText" presStyleLbl="sibTrans2D1" presStyleIdx="4" presStyleCnt="5"/>
      <dgm:spPr/>
      <dgm:t>
        <a:bodyPr/>
        <a:lstStyle/>
        <a:p>
          <a:endParaRPr lang="en-US"/>
        </a:p>
      </dgm:t>
    </dgm:pt>
  </dgm:ptLst>
  <dgm:cxnLst>
    <dgm:cxn modelId="{5C25600E-18E5-874E-AE50-59C44ABA4CD6}" srcId="{5745CF47-A244-A143-A58A-835774891FFC}" destId="{8FCA08CC-DFF3-9341-AD76-773BB53F2004}" srcOrd="1" destOrd="0" parTransId="{17806A3F-E58E-4447-9766-4E52FF9E4602}" sibTransId="{EC0F39C1-66D7-EC47-938E-C33833BEC37D}"/>
    <dgm:cxn modelId="{217E69E3-2C95-1E42-A0B4-805FEDC109B2}" type="presOf" srcId="{5745CF47-A244-A143-A58A-835774891FFC}" destId="{7893CBCD-6256-404B-943D-0AC667EA8AEE}" srcOrd="0" destOrd="0" presId="urn:microsoft.com/office/officeart/2005/8/layout/cycle2"/>
    <dgm:cxn modelId="{B4E75320-56AD-A142-9385-5C2886AAB64E}" type="presOf" srcId="{EF234F28-E289-E043-8BF9-573F6EB38422}" destId="{B133E2FD-A869-7446-8C54-CAB90F9CBA90}" srcOrd="0" destOrd="0" presId="urn:microsoft.com/office/officeart/2005/8/layout/cycle2"/>
    <dgm:cxn modelId="{7627E136-58D4-6042-9B1E-A90142FC0152}" srcId="{7310A8F3-7093-5743-85B3-8D2FC9189A78}" destId="{140393A9-BD52-4146-B520-E77747751CDC}" srcOrd="3" destOrd="0" parTransId="{6891B611-E778-5144-80A2-729E0DEE7C45}" sibTransId="{EF234F28-E289-E043-8BF9-573F6EB38422}"/>
    <dgm:cxn modelId="{71812544-157F-524C-A1F9-EF862EA94106}" type="presOf" srcId="{EF234F28-E289-E043-8BF9-573F6EB38422}" destId="{E66313B5-C653-1149-BAD5-EB7E6606245F}" srcOrd="1" destOrd="0" presId="urn:microsoft.com/office/officeart/2005/8/layout/cycle2"/>
    <dgm:cxn modelId="{46B16666-D1C9-564D-9C90-63E1D354A3C5}" srcId="{7310A8F3-7093-5743-85B3-8D2FC9189A78}" destId="{A76D86B8-96FC-C040-B63E-2E27CFAB3344}" srcOrd="4" destOrd="0" parTransId="{5D65BBA3-F62B-3E49-BBAC-FC1E08995D3A}" sibTransId="{95DD736E-52B7-F144-8813-AD038BAA3CE9}"/>
    <dgm:cxn modelId="{5EE813FC-71D3-2F48-BB00-CBDA2B22D5B5}" srcId="{7310A8F3-7093-5743-85B3-8D2FC9189A78}" destId="{5E6BFF7D-0CCF-534B-AE6E-70728C1F5F58}" srcOrd="1" destOrd="0" parTransId="{00B03C55-5973-EE42-A30D-CEF83C2D0815}" sibTransId="{93321072-2B81-2A45-A2CF-CE3C5665DBD2}"/>
    <dgm:cxn modelId="{10E598A7-2715-214F-B681-692AF4F7FDEA}" type="presOf" srcId="{93321072-2B81-2A45-A2CF-CE3C5665DBD2}" destId="{E5B7DC3C-AD05-8D4A-8402-51572873F4AD}" srcOrd="1" destOrd="0" presId="urn:microsoft.com/office/officeart/2005/8/layout/cycle2"/>
    <dgm:cxn modelId="{1445CB37-2DEE-9A46-B518-145D1A5006D1}" type="presOf" srcId="{7ABDD5A0-D76B-5D4B-8EAB-80C133451455}" destId="{A575AD02-3DE9-AE40-A6C3-CE550CC749A5}" srcOrd="1" destOrd="0" presId="urn:microsoft.com/office/officeart/2005/8/layout/cycle2"/>
    <dgm:cxn modelId="{AB640EB8-BFEC-974F-9C67-E12E1BDFE630}" srcId="{5745CF47-A244-A143-A58A-835774891FFC}" destId="{4CA35F14-649B-5849-8C11-4E1F33CEB3AE}" srcOrd="0" destOrd="0" parTransId="{5CEB3A2B-4AE2-EC4D-B76C-69757456C037}" sibTransId="{9DA2918A-58DD-E547-B97D-576600608937}"/>
    <dgm:cxn modelId="{64D39468-368D-F549-B73F-19769FDE860E}" type="presOf" srcId="{7920CA7A-B35D-2448-AE40-F9C5B593CBD9}" destId="{787C4E82-F5C8-C64B-B307-E3132ABEC1C9}" srcOrd="0" destOrd="0" presId="urn:microsoft.com/office/officeart/2005/8/layout/cycle2"/>
    <dgm:cxn modelId="{68634E86-41DE-C846-B013-A7B2FE659D63}" type="presOf" srcId="{C2DEDED5-7201-5442-A3C8-00131BAFD57F}" destId="{69C3086B-8A7F-CE42-8F81-DFF69C63595B}" srcOrd="0" destOrd="0" presId="urn:microsoft.com/office/officeart/2005/8/layout/cycle2"/>
    <dgm:cxn modelId="{002C1166-BDF5-2E45-803E-FAC841E5AFBD}" type="presOf" srcId="{8FCA08CC-DFF3-9341-AD76-773BB53F2004}" destId="{7893CBCD-6256-404B-943D-0AC667EA8AEE}" srcOrd="0" destOrd="2" presId="urn:microsoft.com/office/officeart/2005/8/layout/cycle2"/>
    <dgm:cxn modelId="{620F3351-01DD-7643-A3E4-C72977391B78}" type="presOf" srcId="{C2DEDED5-7201-5442-A3C8-00131BAFD57F}" destId="{7DDF72CA-0E6B-4B4F-88CA-F9366CF9A04A}" srcOrd="1" destOrd="0" presId="urn:microsoft.com/office/officeart/2005/8/layout/cycle2"/>
    <dgm:cxn modelId="{244D8D07-4D79-F34F-8C3D-1E0FB561D32D}" srcId="{7310A8F3-7093-5743-85B3-8D2FC9189A78}" destId="{5745CF47-A244-A143-A58A-835774891FFC}" srcOrd="2" destOrd="0" parTransId="{4D5839A0-8BEC-A64E-BA3A-B88A9EB5A9C5}" sibTransId="{7ABDD5A0-D76B-5D4B-8EAB-80C133451455}"/>
    <dgm:cxn modelId="{4172FF3D-138D-D242-92C4-DBA9072C2EA2}" type="presOf" srcId="{140393A9-BD52-4146-B520-E77747751CDC}" destId="{576F8876-E333-014A-8163-659C91C006CD}" srcOrd="0" destOrd="0" presId="urn:microsoft.com/office/officeart/2005/8/layout/cycle2"/>
    <dgm:cxn modelId="{ABD627C9-7CBE-474A-8FC9-5D7A445BFF21}" type="presOf" srcId="{4CA35F14-649B-5849-8C11-4E1F33CEB3AE}" destId="{7893CBCD-6256-404B-943D-0AC667EA8AEE}" srcOrd="0" destOrd="1" presId="urn:microsoft.com/office/officeart/2005/8/layout/cycle2"/>
    <dgm:cxn modelId="{400BA2D6-AA12-3249-9346-55248E41B85F}" type="presOf" srcId="{A76D86B8-96FC-C040-B63E-2E27CFAB3344}" destId="{73F1EFA7-0F16-F242-BA10-7F5AD1623A96}" srcOrd="0" destOrd="0" presId="urn:microsoft.com/office/officeart/2005/8/layout/cycle2"/>
    <dgm:cxn modelId="{7E7579AC-7FC7-6F42-8D4B-3A8F52C9864A}" type="presOf" srcId="{93321072-2B81-2A45-A2CF-CE3C5665DBD2}" destId="{12D75945-9BBB-DC40-9573-4C7975E9F00A}" srcOrd="0" destOrd="0" presId="urn:microsoft.com/office/officeart/2005/8/layout/cycle2"/>
    <dgm:cxn modelId="{86D54082-8E70-8F4E-83AE-A16C5A020264}" type="presOf" srcId="{AA7F4CC5-AE79-4B4E-BC9F-34E6CA9FAFA2}" destId="{6EEFDFD5-9782-5546-8C33-807C22D241FE}" srcOrd="0" destOrd="1" presId="urn:microsoft.com/office/officeart/2005/8/layout/cycle2"/>
    <dgm:cxn modelId="{C87852A4-A49C-764E-BCE2-F59E62373AC2}" type="presOf" srcId="{59F75838-4801-9042-8EE3-88CADF02A810}" destId="{6EEFDFD5-9782-5546-8C33-807C22D241FE}" srcOrd="0" destOrd="2" presId="urn:microsoft.com/office/officeart/2005/8/layout/cycle2"/>
    <dgm:cxn modelId="{833D6F75-5435-A848-B310-7056861F5D50}" srcId="{7920CA7A-B35D-2448-AE40-F9C5B593CBD9}" destId="{90F8DA01-376A-114C-A400-1C90B090C0F7}" srcOrd="1" destOrd="0" parTransId="{1F0DDA49-C9FC-904C-A484-78CECF5AEA19}" sibTransId="{3855978B-2277-284B-8039-DF6B42E348D5}"/>
    <dgm:cxn modelId="{3023D467-A11F-4D49-9B5D-8F9A8939468C}" type="presOf" srcId="{7ABDD5A0-D76B-5D4B-8EAB-80C133451455}" destId="{7752B8CC-7EB6-7545-AE96-F36845DC9617}" srcOrd="0" destOrd="0" presId="urn:microsoft.com/office/officeart/2005/8/layout/cycle2"/>
    <dgm:cxn modelId="{2F2A04AB-7658-F548-881F-4D6F6E977980}" srcId="{5E6BFF7D-0CCF-534B-AE6E-70728C1F5F58}" destId="{59F75838-4801-9042-8EE3-88CADF02A810}" srcOrd="1" destOrd="0" parTransId="{A3C1EF2A-DDDA-2F46-96FF-48660053C462}" sibTransId="{E36BEEDB-57C5-154C-8F13-2141207FA830}"/>
    <dgm:cxn modelId="{8A0000B1-7867-0145-AC75-ECCEBA36F4CD}" type="presOf" srcId="{5E6BFF7D-0CCF-534B-AE6E-70728C1F5F58}" destId="{6EEFDFD5-9782-5546-8C33-807C22D241FE}" srcOrd="0" destOrd="0" presId="urn:microsoft.com/office/officeart/2005/8/layout/cycle2"/>
    <dgm:cxn modelId="{EBA7DFD3-2C6A-344B-BB4F-9F0F9861130C}" srcId="{5E6BFF7D-0CCF-534B-AE6E-70728C1F5F58}" destId="{AA7F4CC5-AE79-4B4E-BC9F-34E6CA9FAFA2}" srcOrd="0" destOrd="0" parTransId="{96AC2B98-63B7-1845-9C70-A08733ADD0F8}" sibTransId="{6D1083FD-6F65-AD43-A2BE-B5ADB94EB3EF}"/>
    <dgm:cxn modelId="{225E6D55-764D-8C40-A40C-A0495D5EA520}" type="presOf" srcId="{90F8DA01-376A-114C-A400-1C90B090C0F7}" destId="{787C4E82-F5C8-C64B-B307-E3132ABEC1C9}" srcOrd="0" destOrd="2" presId="urn:microsoft.com/office/officeart/2005/8/layout/cycle2"/>
    <dgm:cxn modelId="{66168EAF-1BA1-D849-9456-D1761593D40E}" type="presOf" srcId="{95DD736E-52B7-F144-8813-AD038BAA3CE9}" destId="{A4222F4C-263D-D649-80EE-AF60CF3C931E}" srcOrd="1" destOrd="0" presId="urn:microsoft.com/office/officeart/2005/8/layout/cycle2"/>
    <dgm:cxn modelId="{5C349449-56D3-AF47-A6E4-49D36C9889DE}" srcId="{7920CA7A-B35D-2448-AE40-F9C5B593CBD9}" destId="{E1356D17-51A6-D746-800D-9F55ED91201E}" srcOrd="0" destOrd="0" parTransId="{6E502877-CD74-5D48-88EA-3BB4E50B3AA7}" sibTransId="{2D27E24B-D16C-E143-92FF-43F7F193CF1E}"/>
    <dgm:cxn modelId="{C6C601E8-8E1A-B240-AC25-CAD089B7C17E}" type="presOf" srcId="{7310A8F3-7093-5743-85B3-8D2FC9189A78}" destId="{82077BD8-300A-A74C-B5A4-2CA32D057B25}" srcOrd="0" destOrd="0" presId="urn:microsoft.com/office/officeart/2005/8/layout/cycle2"/>
    <dgm:cxn modelId="{56261083-D1DD-4540-9D7B-48830F14CBC1}" type="presOf" srcId="{E1356D17-51A6-D746-800D-9F55ED91201E}" destId="{787C4E82-F5C8-C64B-B307-E3132ABEC1C9}" srcOrd="0" destOrd="1" presId="urn:microsoft.com/office/officeart/2005/8/layout/cycle2"/>
    <dgm:cxn modelId="{91AD31B8-BC5D-1D4F-8193-588248068897}" srcId="{7310A8F3-7093-5743-85B3-8D2FC9189A78}" destId="{7920CA7A-B35D-2448-AE40-F9C5B593CBD9}" srcOrd="0" destOrd="0" parTransId="{5C7FA644-C212-034B-94AB-C5C15C3E0F62}" sibTransId="{C2DEDED5-7201-5442-A3C8-00131BAFD57F}"/>
    <dgm:cxn modelId="{BEB08CD6-873E-584E-942E-4FD60858E785}" type="presOf" srcId="{95DD736E-52B7-F144-8813-AD038BAA3CE9}" destId="{43FDF0AA-DF8D-484A-A753-CCCD3A055892}" srcOrd="0" destOrd="0" presId="urn:microsoft.com/office/officeart/2005/8/layout/cycle2"/>
    <dgm:cxn modelId="{0AC31BBF-80B0-AF4C-8899-B0593113DD06}" type="presParOf" srcId="{82077BD8-300A-A74C-B5A4-2CA32D057B25}" destId="{787C4E82-F5C8-C64B-B307-E3132ABEC1C9}" srcOrd="0" destOrd="0" presId="urn:microsoft.com/office/officeart/2005/8/layout/cycle2"/>
    <dgm:cxn modelId="{B1AC92D0-C673-1D48-8A85-74E55132F646}" type="presParOf" srcId="{82077BD8-300A-A74C-B5A4-2CA32D057B25}" destId="{69C3086B-8A7F-CE42-8F81-DFF69C63595B}" srcOrd="1" destOrd="0" presId="urn:microsoft.com/office/officeart/2005/8/layout/cycle2"/>
    <dgm:cxn modelId="{19947CC4-FE06-DE40-B4F5-8664E9CA5F9C}" type="presParOf" srcId="{69C3086B-8A7F-CE42-8F81-DFF69C63595B}" destId="{7DDF72CA-0E6B-4B4F-88CA-F9366CF9A04A}" srcOrd="0" destOrd="0" presId="urn:microsoft.com/office/officeart/2005/8/layout/cycle2"/>
    <dgm:cxn modelId="{173A57D1-A5AD-4D41-92A4-ECE3C0B43106}" type="presParOf" srcId="{82077BD8-300A-A74C-B5A4-2CA32D057B25}" destId="{6EEFDFD5-9782-5546-8C33-807C22D241FE}" srcOrd="2" destOrd="0" presId="urn:microsoft.com/office/officeart/2005/8/layout/cycle2"/>
    <dgm:cxn modelId="{9A5C6075-F6F8-DF44-883C-5764006BC9F2}" type="presParOf" srcId="{82077BD8-300A-A74C-B5A4-2CA32D057B25}" destId="{12D75945-9BBB-DC40-9573-4C7975E9F00A}" srcOrd="3" destOrd="0" presId="urn:microsoft.com/office/officeart/2005/8/layout/cycle2"/>
    <dgm:cxn modelId="{C98835FC-3E3E-D546-8900-9FB8BF7BEB04}" type="presParOf" srcId="{12D75945-9BBB-DC40-9573-4C7975E9F00A}" destId="{E5B7DC3C-AD05-8D4A-8402-51572873F4AD}" srcOrd="0" destOrd="0" presId="urn:microsoft.com/office/officeart/2005/8/layout/cycle2"/>
    <dgm:cxn modelId="{F157D340-037A-A34F-93B0-FF9247EED668}" type="presParOf" srcId="{82077BD8-300A-A74C-B5A4-2CA32D057B25}" destId="{7893CBCD-6256-404B-943D-0AC667EA8AEE}" srcOrd="4" destOrd="0" presId="urn:microsoft.com/office/officeart/2005/8/layout/cycle2"/>
    <dgm:cxn modelId="{86DB36A3-355A-8145-B53F-9AB370E0E909}" type="presParOf" srcId="{82077BD8-300A-A74C-B5A4-2CA32D057B25}" destId="{7752B8CC-7EB6-7545-AE96-F36845DC9617}" srcOrd="5" destOrd="0" presId="urn:microsoft.com/office/officeart/2005/8/layout/cycle2"/>
    <dgm:cxn modelId="{F3F66B63-5A5E-AF4D-A694-740F3CBB12E3}" type="presParOf" srcId="{7752B8CC-7EB6-7545-AE96-F36845DC9617}" destId="{A575AD02-3DE9-AE40-A6C3-CE550CC749A5}" srcOrd="0" destOrd="0" presId="urn:microsoft.com/office/officeart/2005/8/layout/cycle2"/>
    <dgm:cxn modelId="{C852DFD2-EE59-7749-A6FB-9F34666F2D0B}" type="presParOf" srcId="{82077BD8-300A-A74C-B5A4-2CA32D057B25}" destId="{576F8876-E333-014A-8163-659C91C006CD}" srcOrd="6" destOrd="0" presId="urn:microsoft.com/office/officeart/2005/8/layout/cycle2"/>
    <dgm:cxn modelId="{E3C0A22F-44B3-2748-840E-E747A904356E}" type="presParOf" srcId="{82077BD8-300A-A74C-B5A4-2CA32D057B25}" destId="{B133E2FD-A869-7446-8C54-CAB90F9CBA90}" srcOrd="7" destOrd="0" presId="urn:microsoft.com/office/officeart/2005/8/layout/cycle2"/>
    <dgm:cxn modelId="{472F3873-D9E4-9242-959C-7EFDF4BECDB7}" type="presParOf" srcId="{B133E2FD-A869-7446-8C54-CAB90F9CBA90}" destId="{E66313B5-C653-1149-BAD5-EB7E6606245F}" srcOrd="0" destOrd="0" presId="urn:microsoft.com/office/officeart/2005/8/layout/cycle2"/>
    <dgm:cxn modelId="{68D014CA-9CED-9144-9D55-354FC74EEE3A}" type="presParOf" srcId="{82077BD8-300A-A74C-B5A4-2CA32D057B25}" destId="{73F1EFA7-0F16-F242-BA10-7F5AD1623A96}" srcOrd="8" destOrd="0" presId="urn:microsoft.com/office/officeart/2005/8/layout/cycle2"/>
    <dgm:cxn modelId="{B85FA657-4EA9-6246-BC4A-025845A36508}" type="presParOf" srcId="{82077BD8-300A-A74C-B5A4-2CA32D057B25}" destId="{43FDF0AA-DF8D-484A-A753-CCCD3A055892}" srcOrd="9" destOrd="0" presId="urn:microsoft.com/office/officeart/2005/8/layout/cycle2"/>
    <dgm:cxn modelId="{CFB93F33-458C-BD4A-96EA-6FB449C33AE0}" type="presParOf" srcId="{43FDF0AA-DF8D-484A-A753-CCCD3A055892}" destId="{A4222F4C-263D-D649-80EE-AF60CF3C93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035BD872-DC15-6142-B843-845A70AE63EE}"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86007A03-F31A-C34B-AB16-CA7F2BAE6592}"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5948E4C-E1E2-F144-BA20-27FC7D45C69D}" type="presOf" srcId="{15B2D8BF-FE4D-9D43-A7BC-EE8B12DC6EBB}" destId="{32CB59BB-F06E-2A4A-A0A8-5FB0F0DCE19D}"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C7BAC455-602D-A045-8841-8C20311FE28D}" type="presOf" srcId="{50395225-585B-3E47-B355-09C2D17205E6}" destId="{36A5E954-14E6-7647-A95B-9304732640FB}" srcOrd="0" destOrd="0" presId="urn:microsoft.com/office/officeart/2005/8/layout/hChevron3"/>
    <dgm:cxn modelId="{BAB2D037-4BD0-C845-9B90-0C4FE54D8B4C}" type="presOf" srcId="{B4026AF1-B710-BB44-97A9-6838BBF1FC70}" destId="{1DE27C3A-0432-8746-9995-848E8541D2D8}" srcOrd="0" destOrd="0" presId="urn:microsoft.com/office/officeart/2005/8/layout/hChevron3"/>
    <dgm:cxn modelId="{57E9A335-4EA3-704A-92DB-E824D254D29C}" type="presParOf" srcId="{1DE27C3A-0432-8746-9995-848E8541D2D8}" destId="{58744063-FADB-EA45-A9D0-4A287D3A51DD}" srcOrd="0" destOrd="0" presId="urn:microsoft.com/office/officeart/2005/8/layout/hChevron3"/>
    <dgm:cxn modelId="{A9A29CEE-6525-FC49-8B0F-4A59F0EC0550}" type="presParOf" srcId="{1DE27C3A-0432-8746-9995-848E8541D2D8}" destId="{6713F75A-C7A8-1442-A443-74860BC4E630}" srcOrd="1" destOrd="0" presId="urn:microsoft.com/office/officeart/2005/8/layout/hChevron3"/>
    <dgm:cxn modelId="{CF0111F6-28AF-6040-AE74-2F90CE7F5689}" type="presParOf" srcId="{1DE27C3A-0432-8746-9995-848E8541D2D8}" destId="{36A5E954-14E6-7647-A95B-9304732640FB}" srcOrd="2" destOrd="0" presId="urn:microsoft.com/office/officeart/2005/8/layout/hChevron3"/>
    <dgm:cxn modelId="{7494361C-B649-674E-930F-991A5E4A2148}" type="presParOf" srcId="{1DE27C3A-0432-8746-9995-848E8541D2D8}" destId="{5D5E6FB7-5326-B946-AC0B-C316C9DF5805}" srcOrd="3" destOrd="0" presId="urn:microsoft.com/office/officeart/2005/8/layout/hChevron3"/>
    <dgm:cxn modelId="{5AD24076-248F-0444-B177-6638C29C94C7}" type="presParOf" srcId="{1DE27C3A-0432-8746-9995-848E8541D2D8}" destId="{32CB59BB-F06E-2A4A-A0A8-5FB0F0DCE19D}" srcOrd="4" destOrd="0" presId="urn:microsoft.com/office/officeart/2005/8/layout/hChevron3"/>
    <dgm:cxn modelId="{1B134C76-CA1A-DA46-8D1C-F8A3562E7DC5}" type="presParOf" srcId="{1DE27C3A-0432-8746-9995-848E8541D2D8}" destId="{543FFB6A-E90D-6742-9AB0-D175EF821312}" srcOrd="5" destOrd="0" presId="urn:microsoft.com/office/officeart/2005/8/layout/hChevron3"/>
    <dgm:cxn modelId="{42A18B67-653D-2542-B9B9-F0C630F6786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EC4FA-2A74-5341-B935-4717EF2BAB74}">
      <dsp:nvSpPr>
        <dsp:cNvPr id="0" name=""/>
        <dsp:cNvSpPr/>
      </dsp:nvSpPr>
      <dsp:spPr>
        <a:xfrm>
          <a:off x="160496" y="1089025"/>
          <a:ext cx="2341839" cy="77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Signal and Noise</a:t>
          </a:r>
          <a:endParaRPr lang="en-US" sz="2500" kern="1200" dirty="0"/>
        </a:p>
      </dsp:txBody>
      <dsp:txXfrm>
        <a:off x="160496" y="1089025"/>
        <a:ext cx="2341839" cy="771742"/>
      </dsp:txXfrm>
    </dsp:sp>
    <dsp:sp modelId="{A3DC0F68-E519-AD45-AC18-65ABDC4058FA}">
      <dsp:nvSpPr>
        <dsp:cNvPr id="0" name=""/>
        <dsp:cNvSpPr/>
      </dsp:nvSpPr>
      <dsp:spPr>
        <a:xfrm>
          <a:off x="160496" y="2716364"/>
          <a:ext cx="2341839"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Group Informatics</a:t>
          </a:r>
          <a:endParaRPr lang="en-US" sz="2600" kern="1200" dirty="0"/>
        </a:p>
      </dsp:txBody>
      <dsp:txXfrm>
        <a:off x="160496" y="2716364"/>
        <a:ext cx="2341839" cy="1445869"/>
      </dsp:txXfrm>
    </dsp:sp>
    <dsp:sp modelId="{0574A8C3-BF72-3C45-B823-BAAE3EC98A43}">
      <dsp:nvSpPr>
        <dsp:cNvPr id="0" name=""/>
        <dsp:cNvSpPr/>
      </dsp:nvSpPr>
      <dsp:spPr>
        <a:xfrm>
          <a:off x="157834" y="85430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2806FE5-7B1A-E24E-BD05-E263D2D937B1}">
      <dsp:nvSpPr>
        <dsp:cNvPr id="0" name=""/>
        <dsp:cNvSpPr/>
      </dsp:nvSpPr>
      <dsp:spPr>
        <a:xfrm>
          <a:off x="288232" y="593513"/>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F7AB84BB-C54B-E847-8BA0-1ECFE84C28BE}">
      <dsp:nvSpPr>
        <dsp:cNvPr id="0" name=""/>
        <dsp:cNvSpPr/>
      </dsp:nvSpPr>
      <dsp:spPr>
        <a:xfrm>
          <a:off x="601187" y="645672"/>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CC7E0E44-25AA-7841-A55D-D5A4AF4DA2A6}">
      <dsp:nvSpPr>
        <dsp:cNvPr id="0" name=""/>
        <dsp:cNvSpPr/>
      </dsp:nvSpPr>
      <dsp:spPr>
        <a:xfrm>
          <a:off x="861983" y="358796"/>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E70EDA-6A09-AC40-93C2-EEBF57FBAE81}">
      <dsp:nvSpPr>
        <dsp:cNvPr id="0" name=""/>
        <dsp:cNvSpPr/>
      </dsp:nvSpPr>
      <dsp:spPr>
        <a:xfrm>
          <a:off x="1201018" y="25447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9669FE5-2A89-F94A-80CE-3B13822D6B61}">
      <dsp:nvSpPr>
        <dsp:cNvPr id="0" name=""/>
        <dsp:cNvSpPr/>
      </dsp:nvSpPr>
      <dsp:spPr>
        <a:xfrm>
          <a:off x="1618291" y="437035"/>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2C8319C8-C391-004A-9B8E-427B2B114E2F}">
      <dsp:nvSpPr>
        <dsp:cNvPr id="0" name=""/>
        <dsp:cNvSpPr/>
      </dsp:nvSpPr>
      <dsp:spPr>
        <a:xfrm>
          <a:off x="1879087" y="567433"/>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F8E5C8E-CD66-264A-AD4D-C8BEF92F65F4}">
      <dsp:nvSpPr>
        <dsp:cNvPr id="0" name=""/>
        <dsp:cNvSpPr/>
      </dsp:nvSpPr>
      <dsp:spPr>
        <a:xfrm>
          <a:off x="2244201" y="85430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DCFC983-E5E7-7B49-BC1B-6A3756C492D3}">
      <dsp:nvSpPr>
        <dsp:cNvPr id="0" name=""/>
        <dsp:cNvSpPr/>
      </dsp:nvSpPr>
      <dsp:spPr>
        <a:xfrm>
          <a:off x="2400678" y="114118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FB9DBDC-733C-D441-9D0E-19C100142117}">
      <dsp:nvSpPr>
        <dsp:cNvPr id="0" name=""/>
        <dsp:cNvSpPr/>
      </dsp:nvSpPr>
      <dsp:spPr>
        <a:xfrm>
          <a:off x="1044540" y="593513"/>
          <a:ext cx="479012" cy="47901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C34EAB7-54D3-064F-903D-BB48790516E0}">
      <dsp:nvSpPr>
        <dsp:cNvPr id="0" name=""/>
        <dsp:cNvSpPr/>
      </dsp:nvSpPr>
      <dsp:spPr>
        <a:xfrm>
          <a:off x="27436" y="1584537"/>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60244B4-A944-D446-A848-FC302AA20FB4}">
      <dsp:nvSpPr>
        <dsp:cNvPr id="0" name=""/>
        <dsp:cNvSpPr/>
      </dsp:nvSpPr>
      <dsp:spPr>
        <a:xfrm>
          <a:off x="183914" y="1819253"/>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3F3B7BED-D0BA-EE44-98C5-80D500CF09C8}">
      <dsp:nvSpPr>
        <dsp:cNvPr id="0" name=""/>
        <dsp:cNvSpPr/>
      </dsp:nvSpPr>
      <dsp:spPr>
        <a:xfrm>
          <a:off x="575108" y="2027890"/>
          <a:ext cx="425789" cy="42578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32966A2-92C0-0444-8978-3415CE61AB3B}">
      <dsp:nvSpPr>
        <dsp:cNvPr id="0" name=""/>
        <dsp:cNvSpPr/>
      </dsp:nvSpPr>
      <dsp:spPr>
        <a:xfrm>
          <a:off x="1122779" y="236692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D3EAC22-4411-F94D-A1D6-6E1F4F8EC3B1}">
      <dsp:nvSpPr>
        <dsp:cNvPr id="0" name=""/>
        <dsp:cNvSpPr/>
      </dsp:nvSpPr>
      <dsp:spPr>
        <a:xfrm>
          <a:off x="1227097" y="2027890"/>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246B67C-04E6-2B4A-B5F2-5AB1D744D508}">
      <dsp:nvSpPr>
        <dsp:cNvPr id="0" name=""/>
        <dsp:cNvSpPr/>
      </dsp:nvSpPr>
      <dsp:spPr>
        <a:xfrm>
          <a:off x="1487893" y="239300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93EB201-FF56-3E4C-9DF6-1541BAF6FCF6}">
      <dsp:nvSpPr>
        <dsp:cNvPr id="0" name=""/>
        <dsp:cNvSpPr/>
      </dsp:nvSpPr>
      <dsp:spPr>
        <a:xfrm>
          <a:off x="1722609" y="1975730"/>
          <a:ext cx="425789" cy="42578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7A75BDD-3F28-4C44-8440-7C2035EE631C}">
      <dsp:nvSpPr>
        <dsp:cNvPr id="0" name=""/>
        <dsp:cNvSpPr/>
      </dsp:nvSpPr>
      <dsp:spPr>
        <a:xfrm>
          <a:off x="2296360" y="1871412"/>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833B616-DA95-D84D-B406-0F548C06E90C}">
      <dsp:nvSpPr>
        <dsp:cNvPr id="0" name=""/>
        <dsp:cNvSpPr/>
      </dsp:nvSpPr>
      <dsp:spPr>
        <a:xfrm>
          <a:off x="2589090" y="645238"/>
          <a:ext cx="859706" cy="1641273"/>
        </a:xfrm>
        <a:prstGeom prst="chevron">
          <a:avLst>
            <a:gd name="adj" fmla="val 62310"/>
          </a:avLst>
        </a:prstGeom>
        <a:solidFill>
          <a:schemeClr val="accent1">
            <a:tint val="60000"/>
            <a:hueOff val="0"/>
            <a:satOff val="0"/>
            <a:lumOff val="0"/>
            <a:alphaOff val="0"/>
          </a:schemeClr>
        </a:solidFill>
        <a:ln>
          <a:noFill/>
        </a:ln>
        <a:effectLst>
          <a:outerShdw blurRad="88900" dist="50800" dir="2100000" sx="104000" sy="104000" algn="br" rotWithShape="0">
            <a:srgbClr val="000000">
              <a:alpha val="5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02E7F7E9-1F78-B64B-89ED-1ACCB3C8D253}">
      <dsp:nvSpPr>
        <dsp:cNvPr id="0" name=""/>
        <dsp:cNvSpPr/>
      </dsp:nvSpPr>
      <dsp:spPr>
        <a:xfrm>
          <a:off x="3448796" y="646035"/>
          <a:ext cx="2344653" cy="164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Questions</a:t>
          </a:r>
        </a:p>
        <a:p>
          <a:pPr lvl="0" algn="ctr" defTabSz="1111250">
            <a:lnSpc>
              <a:spcPct val="90000"/>
            </a:lnSpc>
            <a:spcBef>
              <a:spcPct val="0"/>
            </a:spcBef>
            <a:spcAft>
              <a:spcPct val="35000"/>
            </a:spcAft>
          </a:pPr>
          <a:r>
            <a:rPr lang="en-US" sz="2500" kern="1200" dirty="0" smtClean="0"/>
            <a:t>Theory</a:t>
          </a:r>
        </a:p>
        <a:p>
          <a:pPr lvl="0" algn="ctr" defTabSz="1111250">
            <a:lnSpc>
              <a:spcPct val="90000"/>
            </a:lnSpc>
            <a:spcBef>
              <a:spcPct val="0"/>
            </a:spcBef>
            <a:spcAft>
              <a:spcPct val="35000"/>
            </a:spcAft>
          </a:pPr>
          <a:r>
            <a:rPr lang="en-US" sz="2500" kern="1200" dirty="0" smtClean="0"/>
            <a:t>Probability</a:t>
          </a:r>
          <a:endParaRPr lang="en-US" sz="2500" kern="1200" dirty="0"/>
        </a:p>
      </dsp:txBody>
      <dsp:txXfrm>
        <a:off x="3448796" y="646035"/>
        <a:ext cx="2344653" cy="1641257"/>
      </dsp:txXfrm>
    </dsp:sp>
    <dsp:sp modelId="{DDC37B81-7792-2A45-BD61-3301D9155292}">
      <dsp:nvSpPr>
        <dsp:cNvPr id="0" name=""/>
        <dsp:cNvSpPr/>
      </dsp:nvSpPr>
      <dsp:spPr>
        <a:xfrm>
          <a:off x="3448796" y="2716364"/>
          <a:ext cx="2344653"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Construct</a:t>
          </a:r>
        </a:p>
        <a:p>
          <a:pPr lvl="0" algn="ctr" defTabSz="1155700">
            <a:lnSpc>
              <a:spcPct val="90000"/>
            </a:lnSpc>
            <a:spcBef>
              <a:spcPct val="0"/>
            </a:spcBef>
            <a:spcAft>
              <a:spcPct val="35000"/>
            </a:spcAft>
          </a:pPr>
          <a:r>
            <a:rPr lang="en-US" sz="2600" kern="1200" dirty="0" smtClean="0"/>
            <a:t>&amp; question</a:t>
          </a:r>
        </a:p>
        <a:p>
          <a:pPr lvl="0" algn="ctr" defTabSz="1155700">
            <a:lnSpc>
              <a:spcPct val="90000"/>
            </a:lnSpc>
            <a:spcBef>
              <a:spcPct val="0"/>
            </a:spcBef>
            <a:spcAft>
              <a:spcPct val="35000"/>
            </a:spcAft>
          </a:pPr>
          <a:r>
            <a:rPr lang="en-US" sz="2600" kern="1200" dirty="0" smtClean="0"/>
            <a:t>Specific</a:t>
          </a:r>
          <a:endParaRPr lang="en-US" sz="2600" kern="1200" dirty="0"/>
        </a:p>
      </dsp:txBody>
      <dsp:txXfrm>
        <a:off x="3448796" y="2716364"/>
        <a:ext cx="2344653" cy="1445869"/>
      </dsp:txXfrm>
    </dsp:sp>
    <dsp:sp modelId="{980CBB3B-B324-6840-96E5-9B47FC6B3FCE}">
      <dsp:nvSpPr>
        <dsp:cNvPr id="0" name=""/>
        <dsp:cNvSpPr/>
      </dsp:nvSpPr>
      <dsp:spPr>
        <a:xfrm>
          <a:off x="5793450" y="645238"/>
          <a:ext cx="859706" cy="1641273"/>
        </a:xfrm>
        <a:prstGeom prst="chevron">
          <a:avLst>
            <a:gd name="adj" fmla="val 62310"/>
          </a:avLst>
        </a:prstGeom>
        <a:solidFill>
          <a:schemeClr val="accent1">
            <a:tint val="60000"/>
            <a:hueOff val="0"/>
            <a:satOff val="0"/>
            <a:lumOff val="0"/>
            <a:alphaOff val="0"/>
          </a:schemeClr>
        </a:solidFill>
        <a:ln>
          <a:noFill/>
        </a:ln>
        <a:effectLst>
          <a:outerShdw blurRad="88900" dist="50800" dir="2100000" sx="104000" sy="104000" algn="br" rotWithShape="0">
            <a:srgbClr val="000000">
              <a:alpha val="5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D544626B-4AD1-8D4C-9C84-7C9B9C4FA6CC}">
      <dsp:nvSpPr>
        <dsp:cNvPr id="0" name=""/>
        <dsp:cNvSpPr/>
      </dsp:nvSpPr>
      <dsp:spPr>
        <a:xfrm>
          <a:off x="6829005" y="528803"/>
          <a:ext cx="1992955" cy="1992955"/>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t>Design based Research</a:t>
          </a:r>
          <a:endParaRPr lang="en-US" sz="2500" kern="1200" dirty="0"/>
        </a:p>
      </dsp:txBody>
      <dsp:txXfrm>
        <a:off x="7120867" y="820665"/>
        <a:ext cx="1409231" cy="1409231"/>
      </dsp:txXfrm>
    </dsp:sp>
    <dsp:sp modelId="{80AFD96C-6FBD-834E-8DB5-E6CDD1EEC150}">
      <dsp:nvSpPr>
        <dsp:cNvPr id="0" name=""/>
        <dsp:cNvSpPr/>
      </dsp:nvSpPr>
      <dsp:spPr>
        <a:xfrm>
          <a:off x="6653156" y="2716364"/>
          <a:ext cx="2344653"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Traces &amp; Design</a:t>
          </a:r>
          <a:endParaRPr lang="en-US" sz="2600" kern="1200" dirty="0"/>
        </a:p>
      </dsp:txBody>
      <dsp:txXfrm>
        <a:off x="6653156" y="2716364"/>
        <a:ext cx="2344653" cy="1445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9601-72EB-5847-BCC1-9795020974A5}">
      <dsp:nvSpPr>
        <dsp:cNvPr id="0" name=""/>
        <dsp:cNvSpPr/>
      </dsp:nvSpPr>
      <dsp:spPr>
        <a:xfrm>
          <a:off x="4306"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FC395236-A04F-1B41-8CC7-59C3ADB0D4EB}">
      <dsp:nvSpPr>
        <dsp:cNvPr id="0" name=""/>
        <dsp:cNvSpPr/>
      </dsp:nvSpPr>
      <dsp:spPr>
        <a:xfrm>
          <a:off x="67952" y="63646"/>
          <a:ext cx="509170" cy="509170"/>
        </a:xfrm>
        <a:prstGeom prst="chord">
          <a:avLst>
            <a:gd name="adj1" fmla="val 1168272"/>
            <a:gd name="adj2" fmla="val 9631728"/>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446BB89-4A75-EA43-B5C4-94E66AC2E31D}">
      <dsp:nvSpPr>
        <dsp:cNvPr id="0" name=""/>
        <dsp:cNvSpPr/>
      </dsp:nvSpPr>
      <dsp:spPr>
        <a:xfrm>
          <a:off x="773366" y="636463"/>
          <a:ext cx="1882871" cy="2678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Qualitative</a:t>
          </a:r>
          <a:endParaRPr lang="en-US" sz="1700" kern="1200" dirty="0"/>
        </a:p>
        <a:p>
          <a:pPr lvl="0" algn="l" defTabSz="755650">
            <a:lnSpc>
              <a:spcPct val="90000"/>
            </a:lnSpc>
            <a:spcBef>
              <a:spcPct val="0"/>
            </a:spcBef>
            <a:spcAft>
              <a:spcPct val="35000"/>
            </a:spcAft>
          </a:pPr>
          <a:r>
            <a:rPr lang="en-US" sz="1700" kern="1200" dirty="0" smtClean="0"/>
            <a:t>Ethnographic</a:t>
          </a:r>
          <a:endParaRPr lang="en-US" sz="1700" kern="1200" dirty="0"/>
        </a:p>
      </dsp:txBody>
      <dsp:txXfrm>
        <a:off x="773366" y="636463"/>
        <a:ext cx="1882871" cy="2678450"/>
      </dsp:txXfrm>
    </dsp:sp>
    <dsp:sp modelId="{309E1067-B032-0642-868F-16F59A736758}">
      <dsp:nvSpPr>
        <dsp:cNvPr id="0" name=""/>
        <dsp:cNvSpPr/>
      </dsp:nvSpPr>
      <dsp:spPr>
        <a:xfrm>
          <a:off x="773366"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Inductive Research</a:t>
          </a:r>
          <a:endParaRPr lang="en-US" sz="1900" kern="1200" dirty="0"/>
        </a:p>
      </dsp:txBody>
      <dsp:txXfrm>
        <a:off x="773366" y="0"/>
        <a:ext cx="1882871" cy="636463"/>
      </dsp:txXfrm>
    </dsp:sp>
    <dsp:sp modelId="{5FC2DB52-926E-1E4F-83DB-00450B4AA56C}">
      <dsp:nvSpPr>
        <dsp:cNvPr id="0" name=""/>
        <dsp:cNvSpPr/>
      </dsp:nvSpPr>
      <dsp:spPr>
        <a:xfrm>
          <a:off x="2788834"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D82DA6A6-3B9D-DB47-A15C-104B1EE64F97}">
      <dsp:nvSpPr>
        <dsp:cNvPr id="0" name=""/>
        <dsp:cNvSpPr/>
      </dsp:nvSpPr>
      <dsp:spPr>
        <a:xfrm>
          <a:off x="2852480" y="63646"/>
          <a:ext cx="509170" cy="509170"/>
        </a:xfrm>
        <a:prstGeom prst="chord">
          <a:avLst>
            <a:gd name="adj1" fmla="val 20431728"/>
            <a:gd name="adj2" fmla="val 11968272"/>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375FC47-6367-F64F-919F-CD22B77AB1AC}">
      <dsp:nvSpPr>
        <dsp:cNvPr id="0" name=""/>
        <dsp:cNvSpPr/>
      </dsp:nvSpPr>
      <dsp:spPr>
        <a:xfrm>
          <a:off x="3557894" y="636463"/>
          <a:ext cx="1882871" cy="2678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lvl="0" algn="l" defTabSz="755650">
            <a:lnSpc>
              <a:spcPct val="90000"/>
            </a:lnSpc>
            <a:spcBef>
              <a:spcPct val="0"/>
            </a:spcBef>
            <a:spcAft>
              <a:spcPct val="35000"/>
            </a:spcAft>
          </a:pPr>
          <a:r>
            <a:rPr lang="en-US" sz="1700" kern="1200" dirty="0" err="1" smtClean="0"/>
            <a:t>Abductive</a:t>
          </a:r>
          <a:endParaRPr lang="en-US" sz="1700" kern="1200" dirty="0" smtClean="0"/>
        </a:p>
        <a:p>
          <a:pPr lvl="0" algn="l" defTabSz="755650">
            <a:lnSpc>
              <a:spcPct val="90000"/>
            </a:lnSpc>
            <a:spcBef>
              <a:spcPct val="0"/>
            </a:spcBef>
            <a:spcAft>
              <a:spcPct val="35000"/>
            </a:spcAft>
          </a:pPr>
          <a:r>
            <a:rPr lang="en-US" sz="1700" kern="1200" dirty="0" smtClean="0"/>
            <a:t>Phenomenological</a:t>
          </a:r>
          <a:endParaRPr lang="en-US" sz="1700" kern="1200" dirty="0"/>
        </a:p>
      </dsp:txBody>
      <dsp:txXfrm>
        <a:off x="3557894" y="636463"/>
        <a:ext cx="1882871" cy="2678450"/>
      </dsp:txXfrm>
    </dsp:sp>
    <dsp:sp modelId="{500B9471-0030-2D4E-81D9-7FEA4BA6D6A6}">
      <dsp:nvSpPr>
        <dsp:cNvPr id="0" name=""/>
        <dsp:cNvSpPr/>
      </dsp:nvSpPr>
      <dsp:spPr>
        <a:xfrm>
          <a:off x="3557894"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Quasi-Experimental</a:t>
          </a:r>
          <a:endParaRPr lang="en-US" sz="1900" kern="1200" dirty="0"/>
        </a:p>
      </dsp:txBody>
      <dsp:txXfrm>
        <a:off x="3557894" y="0"/>
        <a:ext cx="1882871" cy="636463"/>
      </dsp:txXfrm>
    </dsp:sp>
    <dsp:sp modelId="{7E7B8F41-0F67-AA42-9C06-341234FC71D9}">
      <dsp:nvSpPr>
        <dsp:cNvPr id="0" name=""/>
        <dsp:cNvSpPr/>
      </dsp:nvSpPr>
      <dsp:spPr>
        <a:xfrm>
          <a:off x="5573362"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53FFAA4E-9802-8D46-8333-EAD3DA5521BF}">
      <dsp:nvSpPr>
        <dsp:cNvPr id="0" name=""/>
        <dsp:cNvSpPr/>
      </dsp:nvSpPr>
      <dsp:spPr>
        <a:xfrm>
          <a:off x="5637008" y="63646"/>
          <a:ext cx="509170" cy="509170"/>
        </a:xfrm>
        <a:prstGeom prst="chord">
          <a:avLst>
            <a:gd name="adj1" fmla="val 16200000"/>
            <a:gd name="adj2" fmla="val 16200000"/>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53C8B40-CDE2-324B-9BFB-DF3DFEE5C47F}">
      <dsp:nvSpPr>
        <dsp:cNvPr id="0" name=""/>
        <dsp:cNvSpPr/>
      </dsp:nvSpPr>
      <dsp:spPr>
        <a:xfrm>
          <a:off x="6342422"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Design Experiments</a:t>
          </a:r>
          <a:endParaRPr lang="en-US" sz="1900" kern="1200" dirty="0"/>
        </a:p>
      </dsp:txBody>
      <dsp:txXfrm>
        <a:off x="6342422" y="0"/>
        <a:ext cx="1882871" cy="6364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C4E82-F5C8-C64B-B307-E3132ABEC1C9}">
      <dsp:nvSpPr>
        <dsp:cNvPr id="0" name=""/>
        <dsp:cNvSpPr/>
      </dsp:nvSpPr>
      <dsp:spPr>
        <a:xfrm>
          <a:off x="3243394" y="1754"/>
          <a:ext cx="1641044" cy="1641044"/>
        </a:xfrm>
        <a:prstGeom prst="ellipse">
          <a:avLst/>
        </a:prstGeom>
        <a:solidFill>
          <a:schemeClr val="bg1">
            <a:lumMod val="50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Discussion Post</a:t>
          </a:r>
          <a:endParaRPr lang="en-US" sz="1500" kern="1200" dirty="0"/>
        </a:p>
        <a:p>
          <a:pPr marL="114300" lvl="1" indent="-114300" algn="l" defTabSz="533400">
            <a:lnSpc>
              <a:spcPct val="90000"/>
            </a:lnSpc>
            <a:spcBef>
              <a:spcPct val="0"/>
            </a:spcBef>
            <a:spcAft>
              <a:spcPct val="15000"/>
            </a:spcAft>
            <a:buChar char="••"/>
          </a:pPr>
          <a:r>
            <a:rPr lang="en-US" sz="1200" kern="1200" dirty="0" smtClean="0"/>
            <a:t>Read</a:t>
          </a:r>
          <a:endParaRPr lang="en-US" sz="1200" kern="1200" dirty="0"/>
        </a:p>
        <a:p>
          <a:pPr marL="114300" lvl="1" indent="-114300" algn="l" defTabSz="533400">
            <a:lnSpc>
              <a:spcPct val="90000"/>
            </a:lnSpc>
            <a:spcBef>
              <a:spcPct val="0"/>
            </a:spcBef>
            <a:spcAft>
              <a:spcPct val="15000"/>
            </a:spcAft>
            <a:buChar char="••"/>
          </a:pPr>
          <a:r>
            <a:rPr lang="en-US" sz="1200" kern="1200" dirty="0" smtClean="0"/>
            <a:t>Response</a:t>
          </a:r>
          <a:endParaRPr lang="en-US" sz="1200" kern="1200" dirty="0"/>
        </a:p>
      </dsp:txBody>
      <dsp:txXfrm>
        <a:off x="3483719" y="242079"/>
        <a:ext cx="1160394" cy="1160394"/>
      </dsp:txXfrm>
    </dsp:sp>
    <dsp:sp modelId="{69C3086B-8A7F-CE42-8F81-DFF69C63595B}">
      <dsp:nvSpPr>
        <dsp:cNvPr id="0" name=""/>
        <dsp:cNvSpPr/>
      </dsp:nvSpPr>
      <dsp:spPr>
        <a:xfrm rot="2160000">
          <a:off x="4832490" y="1262100"/>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4844977" y="1334438"/>
        <a:ext cx="305126" cy="332312"/>
      </dsp:txXfrm>
    </dsp:sp>
    <dsp:sp modelId="{6EEFDFD5-9782-5546-8C33-807C22D241FE}">
      <dsp:nvSpPr>
        <dsp:cNvPr id="0" name=""/>
        <dsp:cNvSpPr/>
      </dsp:nvSpPr>
      <dsp:spPr>
        <a:xfrm>
          <a:off x="5236396" y="1449755"/>
          <a:ext cx="1641044" cy="1641044"/>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solidFill>
                <a:srgbClr val="FF0000"/>
              </a:solidFill>
            </a:rPr>
            <a:t>Classification</a:t>
          </a:r>
          <a:endParaRPr lang="en-US" sz="1500" kern="1200" dirty="0">
            <a:solidFill>
              <a:srgbClr val="FF0000"/>
            </a:solidFill>
          </a:endParaRPr>
        </a:p>
        <a:p>
          <a:pPr marL="114300" lvl="1" indent="-114300" algn="l" defTabSz="533400">
            <a:lnSpc>
              <a:spcPct val="90000"/>
            </a:lnSpc>
            <a:spcBef>
              <a:spcPct val="0"/>
            </a:spcBef>
            <a:spcAft>
              <a:spcPct val="15000"/>
            </a:spcAft>
            <a:buChar char="••"/>
          </a:pPr>
          <a:r>
            <a:rPr lang="en-US" sz="1200" kern="1200" dirty="0" smtClean="0">
              <a:solidFill>
                <a:srgbClr val="FF0000"/>
              </a:solidFill>
            </a:rPr>
            <a:t>Open Coding</a:t>
          </a:r>
          <a:endParaRPr lang="en-US" sz="1200" kern="1200" dirty="0">
            <a:solidFill>
              <a:srgbClr val="FF0000"/>
            </a:solidFill>
          </a:endParaRPr>
        </a:p>
        <a:p>
          <a:pPr marL="114300" lvl="1" indent="-114300" algn="l" defTabSz="533400">
            <a:lnSpc>
              <a:spcPct val="90000"/>
            </a:lnSpc>
            <a:spcBef>
              <a:spcPct val="0"/>
            </a:spcBef>
            <a:spcAft>
              <a:spcPct val="15000"/>
            </a:spcAft>
            <a:buChar char="••"/>
          </a:pPr>
          <a:r>
            <a:rPr lang="en-US" sz="1200" kern="1200" dirty="0" smtClean="0">
              <a:solidFill>
                <a:srgbClr val="FF0000"/>
              </a:solidFill>
            </a:rPr>
            <a:t>Axial Coding</a:t>
          </a:r>
          <a:endParaRPr lang="en-US" sz="1200" kern="1200" dirty="0">
            <a:solidFill>
              <a:srgbClr val="FF0000"/>
            </a:solidFill>
          </a:endParaRPr>
        </a:p>
      </dsp:txBody>
      <dsp:txXfrm>
        <a:off x="5476721" y="1690080"/>
        <a:ext cx="1160394" cy="1160394"/>
      </dsp:txXfrm>
    </dsp:sp>
    <dsp:sp modelId="{12D75945-9BBB-DC40-9573-4C7975E9F00A}">
      <dsp:nvSpPr>
        <dsp:cNvPr id="0" name=""/>
        <dsp:cNvSpPr/>
      </dsp:nvSpPr>
      <dsp:spPr>
        <a:xfrm rot="6480000">
          <a:off x="5462154" y="3153076"/>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5547743" y="3201662"/>
        <a:ext cx="305126" cy="332312"/>
      </dsp:txXfrm>
    </dsp:sp>
    <dsp:sp modelId="{7893CBCD-6256-404B-943D-0AC667EA8AEE}">
      <dsp:nvSpPr>
        <dsp:cNvPr id="0" name=""/>
        <dsp:cNvSpPr/>
      </dsp:nvSpPr>
      <dsp:spPr>
        <a:xfrm>
          <a:off x="4475137" y="3792670"/>
          <a:ext cx="1641044" cy="1641044"/>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b" anchorCtr="0">
          <a:noAutofit/>
        </a:bodyPr>
        <a:lstStyle/>
        <a:p>
          <a:pPr lvl="0" algn="ctr" defTabSz="666750">
            <a:lnSpc>
              <a:spcPct val="90000"/>
            </a:lnSpc>
            <a:spcBef>
              <a:spcPct val="0"/>
            </a:spcBef>
            <a:spcAft>
              <a:spcPct val="35000"/>
            </a:spcAft>
          </a:pPr>
          <a:r>
            <a:rPr lang="en-US" sz="1500" kern="1200" dirty="0" smtClean="0">
              <a:solidFill>
                <a:srgbClr val="FF0000"/>
              </a:solidFill>
            </a:rPr>
            <a:t>Connect to Theory</a:t>
          </a:r>
          <a:endParaRPr lang="en-US" sz="1500" kern="1200" dirty="0">
            <a:solidFill>
              <a:srgbClr val="FF0000"/>
            </a:solidFill>
          </a:endParaRPr>
        </a:p>
        <a:p>
          <a:pPr marL="114300" lvl="1" indent="-114300" algn="ctr" defTabSz="533400">
            <a:lnSpc>
              <a:spcPct val="90000"/>
            </a:lnSpc>
            <a:spcBef>
              <a:spcPct val="0"/>
            </a:spcBef>
            <a:spcAft>
              <a:spcPct val="15000"/>
            </a:spcAft>
            <a:buChar char="••"/>
          </a:pPr>
          <a:r>
            <a:rPr lang="en-US" sz="1200" kern="1200" dirty="0" smtClean="0"/>
            <a:t>Time proximity</a:t>
          </a:r>
          <a:endParaRPr lang="en-US" sz="1200" kern="1200" dirty="0"/>
        </a:p>
        <a:p>
          <a:pPr marL="114300" lvl="1" indent="-114300" algn="ctr" defTabSz="533400">
            <a:lnSpc>
              <a:spcPct val="90000"/>
            </a:lnSpc>
            <a:spcBef>
              <a:spcPct val="0"/>
            </a:spcBef>
            <a:spcAft>
              <a:spcPct val="15000"/>
            </a:spcAft>
            <a:buChar char="••"/>
          </a:pPr>
          <a:r>
            <a:rPr lang="en-US" sz="1200" kern="1200" dirty="0" smtClean="0"/>
            <a:t>Topical proximity</a:t>
          </a:r>
          <a:endParaRPr lang="en-US" sz="1200" kern="1200" dirty="0"/>
        </a:p>
      </dsp:txBody>
      <dsp:txXfrm>
        <a:off x="4715462" y="4032995"/>
        <a:ext cx="1160394" cy="1160394"/>
      </dsp:txXfrm>
    </dsp:sp>
    <dsp:sp modelId="{7752B8CC-7EB6-7545-AE96-F36845DC9617}">
      <dsp:nvSpPr>
        <dsp:cNvPr id="0" name=""/>
        <dsp:cNvSpPr/>
      </dsp:nvSpPr>
      <dsp:spPr>
        <a:xfrm rot="10800000">
          <a:off x="3858306" y="4336266"/>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989074" y="4447036"/>
        <a:ext cx="305126" cy="332312"/>
      </dsp:txXfrm>
    </dsp:sp>
    <dsp:sp modelId="{576F8876-E333-014A-8163-659C91C006CD}">
      <dsp:nvSpPr>
        <dsp:cNvPr id="0" name=""/>
        <dsp:cNvSpPr/>
      </dsp:nvSpPr>
      <dsp:spPr>
        <a:xfrm>
          <a:off x="2011651" y="3792670"/>
          <a:ext cx="1641044" cy="1641044"/>
        </a:xfrm>
        <a:prstGeom prst="ellipse">
          <a:avLst/>
        </a:prstGeom>
        <a:solidFill>
          <a:schemeClr val="bg1">
            <a:lumMod val="9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Aggregation of Posts by Topic, time or other</a:t>
          </a:r>
          <a:endParaRPr lang="en-US" sz="1500" kern="1200" dirty="0">
            <a:solidFill>
              <a:schemeClr val="tx1"/>
            </a:solidFill>
          </a:endParaRPr>
        </a:p>
      </dsp:txBody>
      <dsp:txXfrm>
        <a:off x="2251976" y="4032995"/>
        <a:ext cx="1160394" cy="1160394"/>
      </dsp:txXfrm>
    </dsp:sp>
    <dsp:sp modelId="{B133E2FD-A869-7446-8C54-CAB90F9CBA90}">
      <dsp:nvSpPr>
        <dsp:cNvPr id="0" name=""/>
        <dsp:cNvSpPr/>
      </dsp:nvSpPr>
      <dsp:spPr>
        <a:xfrm rot="15120000">
          <a:off x="2237409" y="3176541"/>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2322998" y="3349495"/>
        <a:ext cx="305126" cy="332312"/>
      </dsp:txXfrm>
    </dsp:sp>
    <dsp:sp modelId="{73F1EFA7-0F16-F242-BA10-7F5AD1623A96}">
      <dsp:nvSpPr>
        <dsp:cNvPr id="0" name=""/>
        <dsp:cNvSpPr/>
      </dsp:nvSpPr>
      <dsp:spPr>
        <a:xfrm>
          <a:off x="1250392" y="1449755"/>
          <a:ext cx="1641044" cy="1641044"/>
        </a:xfrm>
        <a:prstGeom prst="ellipse">
          <a:avLst/>
        </a:prstGeom>
        <a:solidFill>
          <a:schemeClr val="bg1">
            <a:lumMod val="9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Weighted Network Analysis of Interactions</a:t>
          </a:r>
          <a:endParaRPr lang="en-US" sz="1500" kern="1200" dirty="0">
            <a:solidFill>
              <a:schemeClr val="tx1"/>
            </a:solidFill>
          </a:endParaRPr>
        </a:p>
      </dsp:txBody>
      <dsp:txXfrm>
        <a:off x="1490717" y="1690080"/>
        <a:ext cx="1160394" cy="1160394"/>
      </dsp:txXfrm>
    </dsp:sp>
    <dsp:sp modelId="{43FDF0AA-DF8D-484A-A753-CCCD3A055892}">
      <dsp:nvSpPr>
        <dsp:cNvPr id="0" name=""/>
        <dsp:cNvSpPr/>
      </dsp:nvSpPr>
      <dsp:spPr>
        <a:xfrm rot="19440000">
          <a:off x="2839488" y="1276602"/>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851975" y="1425804"/>
        <a:ext cx="305126" cy="332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3284F7-1CD4-FE4B-9A4F-61E892B06540}" type="datetimeFigureOut">
              <a:rPr lang="en-US" smtClean="0"/>
              <a:t>6/27/16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41A3B9-2C2C-1D48-9FB1-C5D0086BC31D}" type="slidenum">
              <a:rPr lang="en-US" smtClean="0"/>
              <a:t>‹#›</a:t>
            </a:fld>
            <a:endParaRPr lang="en-US"/>
          </a:p>
        </p:txBody>
      </p:sp>
    </p:spTree>
    <p:extLst>
      <p:ext uri="{BB962C8B-B14F-4D97-AF65-F5344CB8AC3E}">
        <p14:creationId xmlns:p14="http://schemas.microsoft.com/office/powerpoint/2010/main" val="23422501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where others have been is of tremendous</a:t>
            </a:r>
            <a:r>
              <a:rPr lang="en-US" baseline="0" dirty="0" smtClean="0"/>
              <a:t> value in some situations.  If you are dropped in the Wilderness of Alaska, following footsteps could save your life.  I started my research trying to understand how small groups come together and work when there is little evidence other than discussion that they are even together.  As I studied these groups, I came to recognize four dimensions of their interactions and their behavior that are distinct from small groups that exist in the face to face world:</a:t>
            </a:r>
          </a:p>
          <a:p>
            <a:pPr marL="228600" indent="-228600">
              <a:buAutoNum type="arabicParenR"/>
            </a:pPr>
            <a:r>
              <a:rPr lang="en-US" baseline="0" dirty="0" smtClean="0"/>
              <a:t>Finding implicit connection is difficult, because most systems do not log and report implicit connections; by which I mean acts of reading or sharing the same artifacts, etc.</a:t>
            </a:r>
          </a:p>
          <a:p>
            <a:pPr marL="228600" indent="-228600">
              <a:buAutoNum type="arabicParenR"/>
            </a:pPr>
            <a:r>
              <a:rPr lang="en-US" baseline="0" dirty="0" smtClean="0"/>
              <a:t>Identification with the group is powerfully influenced by the participants, but also by other experiences we have had in different kinds of technologically mediated groups.  We all learn what to expect from each other in face to face social settings and adapt.  In the online world, these adaptations are different in each technical system; and each individual has an array of technical systems they become familiar with …. That shape their expectations and perceptions of each new system.</a:t>
            </a:r>
          </a:p>
          <a:p>
            <a:pPr marL="685800" lvl="1" indent="-228600">
              <a:buAutoNum type="arabicParenR"/>
            </a:pPr>
            <a:r>
              <a:rPr lang="en-US" baseline="0" dirty="0" smtClean="0"/>
              <a:t>Github</a:t>
            </a:r>
          </a:p>
          <a:p>
            <a:pPr marL="685800" lvl="1" indent="-228600">
              <a:buAutoNum type="arabicParenR"/>
            </a:pPr>
            <a:r>
              <a:rPr lang="en-US" baseline="0" dirty="0" err="1" smtClean="0"/>
              <a:t>Sourceforge</a:t>
            </a:r>
            <a:endParaRPr lang="en-US" baseline="0" dirty="0" smtClean="0"/>
          </a:p>
          <a:p>
            <a:pPr marL="228600" lvl="0" indent="-228600">
              <a:buAutoNum type="arabicParenR"/>
            </a:pPr>
            <a:r>
              <a:rPr lang="en-US" baseline="0" dirty="0" smtClean="0"/>
              <a:t>Most research is domain bound.  I can read studies of online learning.  I can read studies of distributed software organizations.  Few studies cover more than one context and almost as few researchers systematically examine multiple contexts – The idea of thinking about technologically mediated groups in a domain and system agnostic way is little explored.  This problem takes on two distinct forms in two fields I participate in</a:t>
            </a:r>
          </a:p>
          <a:p>
            <a:pPr marL="685800" lvl="1" indent="-228600">
              <a:buAutoNum type="arabicParenR"/>
            </a:pPr>
            <a:r>
              <a:rPr lang="en-US" baseline="0" dirty="0" smtClean="0"/>
              <a:t>CSCW – A lot of research on a small set of massive social computing systems</a:t>
            </a:r>
          </a:p>
          <a:p>
            <a:pPr marL="685800" lvl="1" indent="-228600">
              <a:buAutoNum type="arabicParenR"/>
            </a:pPr>
            <a:r>
              <a:rPr lang="en-US" baseline="0" dirty="0" smtClean="0"/>
              <a:t>CSCL – A lot of research focused on small, </a:t>
            </a:r>
            <a:r>
              <a:rPr lang="en-US" baseline="0" dirty="0" err="1" smtClean="0"/>
              <a:t>microstudies</a:t>
            </a:r>
            <a:r>
              <a:rPr lang="en-US" baseline="0" dirty="0" smtClean="0"/>
              <a:t> of systems that are not widely distributed or used at all.  I call these the “artisan cheeses”.  Most learning design is built around systems that are the artisan cheeses – made in limited quantities, facing obstacles to scalability</a:t>
            </a:r>
          </a:p>
          <a:p>
            <a:pPr marL="228600" lvl="0" indent="-228600">
              <a:buAutoNum type="arabicParenR"/>
            </a:pPr>
            <a:r>
              <a:rPr lang="en-US" baseline="0" dirty="0" smtClean="0"/>
              <a:t>The connection between activities that are logged in these systems and existing theories are not executed systematically across studies even within a domain; again, making comparisons and innovation more difficult.</a:t>
            </a:r>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2</a:t>
            </a:fld>
            <a:endParaRPr lang="en-US"/>
          </a:p>
        </p:txBody>
      </p:sp>
    </p:spTree>
    <p:extLst>
      <p:ext uri="{BB962C8B-B14F-4D97-AF65-F5344CB8AC3E}">
        <p14:creationId xmlns:p14="http://schemas.microsoft.com/office/powerpoint/2010/main" val="388082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want to find the people who get shit done.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a common</a:t>
            </a:r>
            <a:r>
              <a:rPr lang="en-US" baseline="0" dirty="0" smtClean="0"/>
              <a:t> behavior of people who are shilling for government contractors dominating these forums with post behaviors; they may have useful services, but they are not connecting people are efficiently moving information … They create a lot of noise … they want you to use their hammer to beat all the nails.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government contractors see a disaster, they see dollar signs … as much as we want to think about these humanitarian causes being “good” … but there are company’s out to profiteer off of that.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relationship between active information brokerage and forum use.</a:t>
            </a:r>
          </a:p>
          <a:p>
            <a:endParaRPr lang="en-US" sz="1200" b="1" i="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THIS IS </a:t>
            </a:r>
          </a:p>
          <a:p>
            <a:endParaRPr lang="en-US" sz="1200" b="1" i="1" kern="1200" dirty="0" smtClean="0">
              <a:solidFill>
                <a:schemeClr val="tx1"/>
              </a:solidFill>
              <a:effectLst/>
              <a:latin typeface="+mn-lt"/>
              <a:ea typeface="+mn-ea"/>
              <a:cs typeface="+mn-cs"/>
            </a:endParaRPr>
          </a:p>
          <a:p>
            <a:r>
              <a:rPr lang="x-none" sz="1200" b="1" i="1" kern="1200" dirty="0" smtClean="0">
                <a:solidFill>
                  <a:schemeClr val="tx1"/>
                </a:solidFill>
                <a:effectLst/>
                <a:latin typeface="+mn-lt"/>
                <a:ea typeface="+mn-ea"/>
                <a:cs typeface="+mn-cs"/>
              </a:rPr>
              <a:t>Lucy: APAN Request for Information Manager</a:t>
            </a:r>
            <a:endParaRPr lang="en-US" sz="1200" b="1" i="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Lucy is the Request for Information (RFI) Manager for APAN and her role was reflected in her network activity. Though Lucy’s title indicates that she is an important part in the network, she is still outside of the top 10 in both read and post data. She had the highest participation rate of the users we chose as exemplars. In total, Lucy initiated 44 threads that received 267 responses, and contributed to an additional 59 threads with a total of 285 responses. </a:t>
            </a:r>
          </a:p>
          <a:p>
            <a:r>
              <a:rPr lang="en-US" sz="1200" kern="1200" dirty="0" smtClean="0">
                <a:solidFill>
                  <a:schemeClr val="tx1"/>
                </a:solidFill>
                <a:effectLst/>
                <a:latin typeface="+mn-lt"/>
                <a:ea typeface="+mn-ea"/>
                <a:cs typeface="+mn-cs"/>
              </a:rPr>
              <a:t>Lucy had the highest betweenness score in the categories of GIS Information Provision and Medical, and also placed high in betweenness in many other categories including Military Coordination, Request for Equipment and Security Information Request.  For these topics, Lucy is an integrative information gatherer and provider.  One example of this behavior is Lucy’s use of information from one forum to assist a cruise line, asking in another forum where to send ships for temporary housing:</a:t>
            </a:r>
            <a:r>
              <a:rPr lang="en-US" sz="1200" i="1" kern="1200" dirty="0" smtClean="0">
                <a:solidFill>
                  <a:schemeClr val="tx1"/>
                </a:solidFill>
                <a:effectLst/>
                <a:latin typeface="+mn-lt"/>
                <a:ea typeface="+mn-ea"/>
                <a:cs typeface="+mn-cs"/>
              </a:rPr>
              <a:t> In another Forum, “Control of Vessel Traffic in and out of </a:t>
            </a:r>
            <a:r>
              <a:rPr lang="en-US" sz="1200" i="1" kern="1200" dirty="0" err="1" smtClean="0">
                <a:solidFill>
                  <a:schemeClr val="tx1"/>
                </a:solidFill>
                <a:effectLst/>
                <a:latin typeface="+mn-lt"/>
                <a:ea typeface="+mn-ea"/>
                <a:cs typeface="+mn-cs"/>
              </a:rPr>
              <a:t>PaP</a:t>
            </a:r>
            <a:r>
              <a:rPr lang="en-US" sz="1200" i="1" kern="1200" dirty="0" smtClean="0">
                <a:solidFill>
                  <a:schemeClr val="tx1"/>
                </a:solidFill>
                <a:effectLst/>
                <a:latin typeface="+mn-lt"/>
                <a:ea typeface="+mn-ea"/>
                <a:cs typeface="+mn-cs"/>
              </a:rPr>
              <a:t>”, it is also stated that “the host nation has control of port traffic.”  Further it reports that the number that was good before the earthquake was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ommitted</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smtClean="0"/>
          </a:p>
          <a:p>
            <a:r>
              <a:rPr lang="x-none" sz="1200" b="1" i="1" kern="1200" dirty="0" smtClean="0">
                <a:solidFill>
                  <a:schemeClr val="tx1"/>
                </a:solidFill>
                <a:effectLst/>
                <a:latin typeface="+mn-lt"/>
                <a:ea typeface="+mn-ea"/>
                <a:cs typeface="+mn-cs"/>
              </a:rPr>
              <a:t>Ruth: NGO Executive Director</a:t>
            </a:r>
            <a:endParaRPr lang="en-US" sz="1200" b="1" i="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Ruth, like Mike, does not post a lot.  Her rank in forum activity for posts (#26) and reads (#468) would not cause her to be noticed without the approach we use; but Ruth plays an important and central role in one niche aspect of the APAN forum supporting Haiti relief.  Ruth is the Executive Director of an NGO that helps assist local community residents recover from disasters. Ruth has the highest betweenness in the category Orphanage Assistance and was the third highest betweenness actor in the category Coordination of Online Efforts.  Ruth initiated 20 threads that received only 83 responses, and responded to 18 additional threads, with 83 total responses.  The fact that Ruth was an Hidden broker in those two categories surfaces her specialization.  Her posts demonstrate that she focused on helping orphanages that were affected by the earthquake and coordinated online support for the relief efforts. This specialized activity is similar to Mike’s participation in posts focused on GIS.  For example, Ruth is active coordinating relief supply deliveries with a new person in the field via APAN on February 3, shortly after international forces grow in participation (i.e., new people on the ground): </a:t>
            </a:r>
            <a:r>
              <a:rPr lang="en-US" sz="1200" i="1" kern="1200" dirty="0" smtClean="0">
                <a:solidFill>
                  <a:schemeClr val="tx1"/>
                </a:solidFill>
                <a:effectLst/>
                <a:latin typeface="+mn-lt"/>
                <a:ea typeface="+mn-ea"/>
                <a:cs typeface="+mn-cs"/>
              </a:rPr>
              <a:t> Please let know when Susan returns from DR to </a:t>
            </a:r>
            <a:r>
              <a:rPr lang="en-US" sz="1200" i="1" kern="1200" dirty="0" err="1" smtClean="0">
                <a:solidFill>
                  <a:schemeClr val="tx1"/>
                </a:solidFill>
                <a:effectLst/>
                <a:latin typeface="+mn-lt"/>
                <a:ea typeface="+mn-ea"/>
                <a:cs typeface="+mn-cs"/>
              </a:rPr>
              <a:t>PaP</a:t>
            </a:r>
            <a:r>
              <a:rPr lang="en-US" sz="1200" i="1" kern="1200" dirty="0" smtClean="0">
                <a:solidFill>
                  <a:schemeClr val="tx1"/>
                </a:solidFill>
                <a:effectLst/>
                <a:latin typeface="+mn-lt"/>
                <a:ea typeface="+mn-ea"/>
                <a:cs typeface="+mn-cs"/>
              </a:rPr>
              <a:t> so that we may coordinate the kits to got to the clinics and orphanages we pre-designated.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6B59A55-FB61-3846-8B1D-3CE3742D216A}" type="slidenum">
              <a:rPr lang="en-US" smtClean="0"/>
              <a:t>21</a:t>
            </a:fld>
            <a:endParaRPr lang="en-US"/>
          </a:p>
        </p:txBody>
      </p:sp>
    </p:spTree>
    <p:extLst>
      <p:ext uri="{BB962C8B-B14F-4D97-AF65-F5344CB8AC3E}">
        <p14:creationId xmlns:p14="http://schemas.microsoft.com/office/powerpoint/2010/main" val="202184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4</a:t>
            </a:fld>
            <a:endParaRPr lang="en-US"/>
          </a:p>
        </p:txBody>
      </p:sp>
    </p:spTree>
    <p:extLst>
      <p:ext uri="{BB962C8B-B14F-4D97-AF65-F5344CB8AC3E}">
        <p14:creationId xmlns:p14="http://schemas.microsoft.com/office/powerpoint/2010/main" val="3289589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From a design perspective, "big social data" is a way to frame how we make sense of the rich electronic trace data (logs) that are left behind in various learning environments; and then to use those logs to provide useful feedback to people about the learning that is taking place. Partly this is a social theory of learning framing, which is what my 2009 dissertation examines. In the four years since that once in a lifetime (for me) project, the scope of my inquiry has expanded to fields of software engineering, social media, computational linguistics, "big data" and virtual organizations. Furthermore, I have taken up projects focused on workplace learning and rural outsourcing firms that train their own workers. Why? Simply put, there is not enough signal solely in the study of how people learn in traditional, school focused contexts to identify the design ideas that are likely to push learning technology design forward to a breakthrough.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also institutional obstacles to the application of data science to learning that arise from learning technologies that are already in place. In one widely rejected article I wrote with Jonathan Foster, and which we each abandoned for different reasons, I argue that a fundamental issue in the slow market innovation of novel learning technologies centers on infrastructure. Not the first level technical infrastructure, or the second level process and interaction focused infrastructure, but </a:t>
            </a:r>
            <a:r>
              <a:rPr lang="en-US" sz="1200" kern="1200" dirty="0" err="1" smtClean="0">
                <a:solidFill>
                  <a:schemeClr val="tx1"/>
                </a:solidFill>
                <a:latin typeface="+mn-lt"/>
                <a:ea typeface="+mn-ea"/>
                <a:cs typeface="+mn-cs"/>
              </a:rPr>
              <a:t>infrastructuring</a:t>
            </a:r>
            <a:r>
              <a:rPr lang="en-US" sz="1200" kern="1200" dirty="0" smtClean="0">
                <a:solidFill>
                  <a:schemeClr val="tx1"/>
                </a:solidFill>
                <a:latin typeface="+mn-lt"/>
                <a:ea typeface="+mn-ea"/>
                <a:cs typeface="+mn-cs"/>
              </a:rPr>
              <a:t> around resource allocation within educational institutions. To date, we experience specific difficulties in trying new things at an institutional level because the human and capital costs to change are prohibitive. It takes time to turn a big boat, even at sea.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Given the institutional limitations, and my own ambitions for advancing learning technology through the systematic study of how people interact, form groups and build institutions in a virtual world, I have spent a number of years examining contexts outside formal learning environments. The work that is published and in progress brings a novel and I think important perspective to learning technology design. A perspective born of the deep study of how people learn in informal contexts; how non-learning focused virtual organizations function; and how people use social media to argue, share information and build connection in ways that we frankly do not yet understand.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think one key, as it relates to "Big Social Data", is that if you want to understand learning and make learning technology better, you have to study how people learn. And that's mostly not in school. If you want to build better learning technology, you have to study technology people use and how they use it. And that's mostly not Blackboard or systems like it. IMHO.</a:t>
            </a:r>
          </a:p>
          <a:p>
            <a:endParaRPr lang="en-US" dirty="0"/>
          </a:p>
          <a:p>
            <a:r>
              <a:rPr lang="en-US" dirty="0"/>
              <a:t>----- Meeting Notes (1/21/13 19:25) -----</a:t>
            </a:r>
          </a:p>
          <a:p>
            <a:r>
              <a:rPr lang="en-US" dirty="0"/>
              <a:t>When you use the work example, point out the failures of the education system being studies not having impact in workplace or out of school environments…</a:t>
            </a:r>
          </a:p>
          <a:p>
            <a:endParaRPr lang="en-US" dirty="0"/>
          </a:p>
          <a:p>
            <a:r>
              <a:rPr lang="en-US" dirty="0"/>
              <a:t>Relevance to stay engaged is important … CSCL@Work feeds back into my fundamental approach that suggests that to discover learning where it is occuring…</a:t>
            </a:r>
          </a:p>
          <a:p>
            <a:endParaRPr lang="en-US" dirty="0"/>
          </a:p>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5</a:t>
            </a:fld>
            <a:endParaRPr lang="en-US"/>
          </a:p>
        </p:txBody>
      </p:sp>
    </p:spTree>
    <p:extLst>
      <p:ext uri="{BB962C8B-B14F-4D97-AF65-F5344CB8AC3E}">
        <p14:creationId xmlns:p14="http://schemas.microsoft.com/office/powerpoint/2010/main" val="6789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7</a:t>
            </a:fld>
            <a:endParaRPr lang="en-US"/>
          </a:p>
        </p:txBody>
      </p:sp>
    </p:spTree>
    <p:extLst>
      <p:ext uri="{BB962C8B-B14F-4D97-AF65-F5344CB8AC3E}">
        <p14:creationId xmlns:p14="http://schemas.microsoft.com/office/powerpoint/2010/main" val="193291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AF05E6-0787-4244-81EB-BDBA81CCD204}" type="slidenum">
              <a:rPr lang="en-US" smtClean="0"/>
              <a:t>8</a:t>
            </a:fld>
            <a:endParaRPr lang="en-US"/>
          </a:p>
        </p:txBody>
      </p:sp>
    </p:spTree>
    <p:extLst>
      <p:ext uri="{BB962C8B-B14F-4D97-AF65-F5344CB8AC3E}">
        <p14:creationId xmlns:p14="http://schemas.microsoft.com/office/powerpoint/2010/main" val="290195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AF05E6-0787-4244-81EB-BDBA81CCD204}" type="slidenum">
              <a:rPr lang="en-US" smtClean="0"/>
              <a:t>9</a:t>
            </a:fld>
            <a:endParaRPr lang="en-US"/>
          </a:p>
        </p:txBody>
      </p:sp>
    </p:spTree>
    <p:extLst>
      <p:ext uri="{BB962C8B-B14F-4D97-AF65-F5344CB8AC3E}">
        <p14:creationId xmlns:p14="http://schemas.microsoft.com/office/powerpoint/2010/main" val="319384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10</a:t>
            </a:fld>
            <a:endParaRPr lang="en-US"/>
          </a:p>
        </p:txBody>
      </p:sp>
    </p:spTree>
    <p:extLst>
      <p:ext uri="{BB962C8B-B14F-4D97-AF65-F5344CB8AC3E}">
        <p14:creationId xmlns:p14="http://schemas.microsoft.com/office/powerpoint/2010/main" val="364609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11</a:t>
            </a:fld>
            <a:endParaRPr lang="en-US"/>
          </a:p>
        </p:txBody>
      </p:sp>
    </p:spTree>
    <p:extLst>
      <p:ext uri="{BB962C8B-B14F-4D97-AF65-F5344CB8AC3E}">
        <p14:creationId xmlns:p14="http://schemas.microsoft.com/office/powerpoint/2010/main" val="368987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would benefit from a key.</a:t>
            </a:r>
          </a:p>
          <a:p>
            <a:endParaRPr lang="en-US" dirty="0" smtClean="0"/>
          </a:p>
          <a:p>
            <a:r>
              <a:rPr lang="en-US" dirty="0" smtClean="0"/>
              <a:t>Also</a:t>
            </a:r>
            <a:r>
              <a:rPr lang="en-US" baseline="0" dirty="0" smtClean="0"/>
              <a:t> get rid of white </a:t>
            </a:r>
            <a:r>
              <a:rPr lang="en-US" baseline="0" smtClean="0"/>
              <a:t>on black.</a:t>
            </a:r>
            <a:endParaRPr lang="en-US" dirty="0" smtClean="0"/>
          </a:p>
          <a:p>
            <a:endParaRPr lang="en-US" dirty="0" smtClean="0"/>
          </a:p>
          <a:p>
            <a:endParaRPr lang="en-US" dirty="0"/>
          </a:p>
          <a:p>
            <a:r>
              <a:rPr lang="en-US" dirty="0"/>
              <a:t>----- Meeting Notes (1/21/13 19:25) -----</a:t>
            </a:r>
          </a:p>
          <a:p>
            <a:r>
              <a:rPr lang="en-US" dirty="0"/>
              <a:t>This slide is hard to read.  Fix that</a:t>
            </a:r>
            <a:r>
              <a:rPr lang="en-US" dirty="0" smtClean="0"/>
              <a:t>.</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12</a:t>
            </a:fld>
            <a:endParaRPr lang="en-US"/>
          </a:p>
        </p:txBody>
      </p:sp>
    </p:spTree>
    <p:extLst>
      <p:ext uri="{BB962C8B-B14F-4D97-AF65-F5344CB8AC3E}">
        <p14:creationId xmlns:p14="http://schemas.microsoft.com/office/powerpoint/2010/main" val="236999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6/27/16</a:t>
            </a:fld>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7" name="Footer Placeholder 4"/>
          <p:cNvSpPr txBox="1">
            <a:spLocks/>
          </p:cNvSpPr>
          <p:nvPr userDrawn="1"/>
        </p:nvSpPr>
        <p:spPr>
          <a:xfrm>
            <a:off x="361363" y="6382052"/>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Sean P. Goggins, 2016</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6/27/16</a:t>
            </a:fld>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8"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6/27/16</a:t>
            </a:fld>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8"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6/27/16</a:t>
            </a:fld>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6/27/16</a:t>
            </a:fld>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7"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6/27/16</a:t>
            </a:fld>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7"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rgbClr val="FFFFFF"/>
                </a:solidFill>
                <a:effectLst>
                  <a:outerShdw blurRad="50800" dist="38100" dir="5400000" sx="101000" sy="101000" algn="t" rotWithShape="0">
                    <a:prstClr val="black">
                      <a:alpha val="40000"/>
                    </a:prstClr>
                  </a:outerShdw>
                </a:effectLst>
              </a:defRPr>
            </a:lvl1pPr>
          </a:lstStyle>
          <a:p>
            <a:r>
              <a:rPr lang="en-US" dirty="0" smtClean="0"/>
              <a:t>Copyright Sean P. Goggins, 2016</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6/27/16</a:t>
            </a:fld>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7"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6/27/16</a:t>
            </a:fld>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
        <p:nvSpPr>
          <p:cNvPr id="9"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6/27/16</a:t>
            </a:fld>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7"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rgbClr val="FFFFFF"/>
                </a:solidFill>
                <a:effectLst>
                  <a:outerShdw blurRad="50800" dist="38100" dir="5400000" sx="101000" sy="101000" algn="t" rotWithShape="0">
                    <a:prstClr val="black">
                      <a:alpha val="40000"/>
                    </a:prstClr>
                  </a:outerShdw>
                </a:effectLst>
              </a:defRPr>
            </a:lvl1pPr>
          </a:lstStyle>
          <a:p>
            <a:r>
              <a:rPr lang="en-US" dirty="0" smtClean="0"/>
              <a:t>Copyright Sean P. Goggins, 2016</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6/27/16</a:t>
            </a:fld>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8"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rgbClr val="FFFFFF"/>
                </a:solidFill>
                <a:effectLst>
                  <a:outerShdw blurRad="50800" dist="38100" dir="5400000" sx="101000" sy="101000" algn="t" rotWithShape="0">
                    <a:prstClr val="black">
                      <a:alpha val="40000"/>
                    </a:prstClr>
                  </a:outerShdw>
                </a:effectLst>
              </a:defRPr>
            </a:lvl1pPr>
          </a:lstStyle>
          <a:p>
            <a:r>
              <a:rPr lang="en-US" dirty="0" smtClean="0"/>
              <a:t>Copyright Sean P. Goggins, 2016</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6/27/16</a:t>
            </a:fld>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13"/>
          </p:nvPr>
        </p:nvSpPr>
        <p:spPr>
          <a:xfrm>
            <a:off x="354105" y="6356350"/>
            <a:ext cx="2895600" cy="365125"/>
          </a:xfrm>
          <a:prstGeom prst="rect">
            <a:avLst/>
          </a:prstGeom>
        </p:spPr>
        <p:txBody>
          <a:bodyPr vert="horz" lIns="91440" tIns="45720" rIns="91440" bIns="45720" rtlCol="0" anchor="ctr"/>
          <a:lstStyle>
            <a:lvl1pPr algn="l">
              <a:defRPr sz="1200">
                <a:solidFill>
                  <a:srgbClr val="FFFFFF"/>
                </a:solidFill>
                <a:effectLst>
                  <a:outerShdw blurRad="50800" dist="38100" dir="5400000" sx="101000" sy="101000" algn="t" rotWithShape="0">
                    <a:prstClr val="black">
                      <a:alpha val="40000"/>
                    </a:prstClr>
                  </a:outerShdw>
                </a:effectLst>
              </a:defRPr>
            </a:lvl1pPr>
          </a:lstStyle>
          <a:p>
            <a:r>
              <a:rPr lang="en-US" dirty="0" smtClean="0"/>
              <a:t>Copyright Sean P. Goggins, 2016</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6/27/16</a:t>
            </a:fld>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
        <p:nvSpPr>
          <p:cNvPr id="6"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6/27/16</a:t>
            </a:fld>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
        <p:nvSpPr>
          <p:cNvPr id="5"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6/27/16</a:t>
            </a:fld>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9" name="Footer Placeholder 4"/>
          <p:cNvSpPr txBox="1">
            <a:spLocks/>
          </p:cNvSpPr>
          <p:nvPr userDrawn="1"/>
        </p:nvSpPr>
        <p:spPr>
          <a:xfrm>
            <a:off x="506505" y="6508750"/>
            <a:ext cx="2895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effectLst>
                  <a:outerShdw blurRad="50800" dist="38100" dir="5400000" sx="101000" sy="101000" algn="t"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Sean P. Goggins, 2016</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6/27/16</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rgbClr val="FFFFFF"/>
                </a:solidFill>
                <a:effectLst>
                  <a:outerShdw blurRad="50800" dist="38100" dir="5400000" sx="101000" sy="101000" algn="t" rotWithShape="0">
                    <a:prstClr val="black">
                      <a:alpha val="40000"/>
                    </a:prstClr>
                  </a:outerShdw>
                </a:effectLst>
              </a:defRPr>
            </a:lvl1pPr>
          </a:lstStyle>
          <a:p>
            <a:r>
              <a:rPr lang="en-US" dirty="0" smtClean="0"/>
              <a:t>Copyright Sean P. Goggins, 2016</a:t>
            </a:r>
            <a:endParaRPr lang="en-US" dirty="0"/>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7000"/>
            <a:ext cx="7772400" cy="978408"/>
          </a:xfrm>
        </p:spPr>
        <p:txBody>
          <a:bodyPr/>
          <a:lstStyle/>
          <a:p>
            <a:r>
              <a:rPr lang="en-US" sz="3600" dirty="0"/>
              <a:t>Group Informatics:  </a:t>
            </a:r>
            <a:r>
              <a:rPr lang="en-US" sz="3600" dirty="0" smtClean="0"/>
              <a:t>Design, Research and Blended Data Methodologies</a:t>
            </a:r>
            <a:endParaRPr lang="en-US" sz="3600" dirty="0"/>
          </a:p>
        </p:txBody>
      </p:sp>
      <p:sp>
        <p:nvSpPr>
          <p:cNvPr id="3" name="Subtitle 2"/>
          <p:cNvSpPr>
            <a:spLocks noGrp="1"/>
          </p:cNvSpPr>
          <p:nvPr>
            <p:ph type="subTitle" idx="1"/>
          </p:nvPr>
        </p:nvSpPr>
        <p:spPr>
          <a:xfrm>
            <a:off x="685800" y="2404552"/>
            <a:ext cx="7772400" cy="877824"/>
          </a:xfrm>
        </p:spPr>
        <p:txBody>
          <a:bodyPr/>
          <a:lstStyle/>
          <a:p>
            <a:r>
              <a:rPr lang="en-US" dirty="0" smtClean="0"/>
              <a:t>Sean P. Goggins, </a:t>
            </a:r>
            <a:r>
              <a:rPr lang="en-US" dirty="0" err="1" smtClean="0"/>
              <a:t>Ph.D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6129" y="2959101"/>
            <a:ext cx="2554837" cy="1703224"/>
          </a:xfrm>
          <a:prstGeom prst="rect">
            <a:avLst/>
          </a:prstGeom>
        </p:spPr>
      </p:pic>
    </p:spTree>
    <p:extLst>
      <p:ext uri="{BB962C8B-B14F-4D97-AF65-F5344CB8AC3E}">
        <p14:creationId xmlns:p14="http://schemas.microsoft.com/office/powerpoint/2010/main" val="1181126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274638"/>
            <a:ext cx="8229600" cy="1143000"/>
          </a:xfrm>
        </p:spPr>
        <p:txBody>
          <a:bodyPr/>
          <a:lstStyle/>
          <a:p>
            <a:r>
              <a:rPr lang="en-US" dirty="0" smtClean="0"/>
              <a:t>The Group Informatics Path</a:t>
            </a:r>
            <a:endParaRPr lang="en-US" dirty="0"/>
          </a:p>
        </p:txBody>
      </p:sp>
      <p:graphicFrame>
        <p:nvGraphicFramePr>
          <p:cNvPr id="13" name="Content Placeholder 3"/>
          <p:cNvGraphicFramePr>
            <a:graphicFrameLocks noGrp="1"/>
          </p:cNvGraphicFramePr>
          <p:nvPr>
            <p:ph idx="1"/>
            <p:extLst>
              <p:ext uri="{D42A27DB-BD31-4B8C-83A1-F6EECF244321}">
                <p14:modId xmlns:p14="http://schemas.microsoft.com/office/powerpoint/2010/main" val="369798567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ight Arrow 13"/>
          <p:cNvSpPr/>
          <p:nvPr/>
        </p:nvSpPr>
        <p:spPr>
          <a:xfrm>
            <a:off x="457200" y="3144603"/>
            <a:ext cx="8080434" cy="1199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Increasing Generalizability</a:t>
            </a:r>
            <a:endParaRPr lang="en-US" dirty="0"/>
          </a:p>
        </p:txBody>
      </p:sp>
      <p:sp>
        <p:nvSpPr>
          <p:cNvPr id="15" name="TextBox 14"/>
          <p:cNvSpPr txBox="1"/>
          <p:nvPr/>
        </p:nvSpPr>
        <p:spPr>
          <a:xfrm>
            <a:off x="2065267" y="5233911"/>
            <a:ext cx="5073286" cy="369332"/>
          </a:xfrm>
          <a:prstGeom prst="rect">
            <a:avLst/>
          </a:prstGeom>
          <a:noFill/>
        </p:spPr>
        <p:txBody>
          <a:bodyPr wrap="none" rtlCol="0">
            <a:spAutoFit/>
          </a:bodyPr>
          <a:lstStyle/>
          <a:p>
            <a:r>
              <a:rPr lang="en-US" dirty="0" smtClean="0"/>
              <a:t>Drawing Inference from Electronic Trace Data (Logs)</a:t>
            </a:r>
            <a:endParaRPr lang="en-US" dirty="0"/>
          </a:p>
        </p:txBody>
      </p:sp>
    </p:spTree>
    <p:extLst>
      <p:ext uri="{BB962C8B-B14F-4D97-AF65-F5344CB8AC3E}">
        <p14:creationId xmlns:p14="http://schemas.microsoft.com/office/powerpoint/2010/main" val="13617865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85800" y="121023"/>
            <a:ext cx="7770813" cy="818777"/>
          </a:xfrm>
        </p:spPr>
        <p:txBody>
          <a:bodyPr>
            <a:normAutofit fontScale="90000"/>
          </a:bodyPr>
          <a:lstStyle/>
          <a:p>
            <a:r>
              <a:rPr lang="en-US" dirty="0" smtClean="0"/>
              <a:t>Group Informatics Ontology</a:t>
            </a:r>
            <a:endParaRPr lang="en-US" dirty="0"/>
          </a:p>
        </p:txBody>
      </p:sp>
      <p:pic>
        <p:nvPicPr>
          <p:cNvPr id="4" name="Content Placeholder 3" descr="GimOntology.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l="-21273" r="-21273"/>
          <a:stretch/>
        </p:blipFill>
        <p:spPr>
          <a:xfrm>
            <a:off x="0" y="939800"/>
            <a:ext cx="9467242" cy="5186363"/>
          </a:xfrm>
        </p:spPr>
      </p:pic>
      <p:sp>
        <p:nvSpPr>
          <p:cNvPr id="10" name="Frame 9"/>
          <p:cNvSpPr/>
          <p:nvPr/>
        </p:nvSpPr>
        <p:spPr>
          <a:xfrm>
            <a:off x="5265420" y="4160520"/>
            <a:ext cx="2176780" cy="1135380"/>
          </a:xfrm>
          <a:prstGeom prst="frame">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1" name="Frame 10"/>
          <p:cNvSpPr/>
          <p:nvPr/>
        </p:nvSpPr>
        <p:spPr>
          <a:xfrm>
            <a:off x="2014220" y="4130040"/>
            <a:ext cx="2176780" cy="11353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
        <p:nvSpPr>
          <p:cNvPr id="12" name="Frame 11"/>
          <p:cNvSpPr/>
          <p:nvPr/>
        </p:nvSpPr>
        <p:spPr>
          <a:xfrm>
            <a:off x="5265420" y="1633220"/>
            <a:ext cx="2176780" cy="11353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
        <p:nvSpPr>
          <p:cNvPr id="13" name="Frame 12"/>
          <p:cNvSpPr/>
          <p:nvPr/>
        </p:nvSpPr>
        <p:spPr>
          <a:xfrm>
            <a:off x="1785620" y="1633220"/>
            <a:ext cx="4183380" cy="23418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Tree>
    <p:extLst>
      <p:ext uri="{BB962C8B-B14F-4D97-AF65-F5344CB8AC3E}">
        <p14:creationId xmlns:p14="http://schemas.microsoft.com/office/powerpoint/2010/main" val="2049915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strVal val="#ppt_w*0.70"/>
                                          </p:val>
                                        </p:tav>
                                        <p:tav tm="100000">
                                          <p:val>
                                            <p:strVal val="#ppt_w"/>
                                          </p:val>
                                        </p:tav>
                                      </p:tavLst>
                                    </p:anim>
                                    <p:anim calcmode="lin" valueType="num">
                                      <p:cBhvr>
                                        <p:cTn id="20" dur="1000" fill="hold"/>
                                        <p:tgtEl>
                                          <p:spTgt spid="12"/>
                                        </p:tgtEl>
                                        <p:attrNameLst>
                                          <p:attrName>ppt_h</p:attrName>
                                        </p:attrNameLst>
                                      </p:cBhvr>
                                      <p:tavLst>
                                        <p:tav tm="0">
                                          <p:val>
                                            <p:strVal val="#ppt_h"/>
                                          </p:val>
                                        </p:tav>
                                        <p:tav tm="100000">
                                          <p:val>
                                            <p:strVal val="#ppt_h"/>
                                          </p:val>
                                        </p:tav>
                                      </p:tavLst>
                                    </p:anim>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xit" presetSubtype="0" fill="hold" grpId="1" nodeType="clickEffect">
                                  <p:stCondLst>
                                    <p:cond delay="0"/>
                                  </p:stCondLst>
                                  <p:childTnLst>
                                    <p:anim calcmode="lin" valueType="num">
                                      <p:cBhvr>
                                        <p:cTn id="25" dur="1000"/>
                                        <p:tgtEl>
                                          <p:spTgt spid="12"/>
                                        </p:tgtEl>
                                        <p:attrNameLst>
                                          <p:attrName>ppt_w</p:attrName>
                                        </p:attrNameLst>
                                      </p:cBhvr>
                                      <p:tavLst>
                                        <p:tav tm="0">
                                          <p:val>
                                            <p:strVal val="ppt_w"/>
                                          </p:val>
                                        </p:tav>
                                        <p:tav tm="100000">
                                          <p:val>
                                            <p:strVal val="ppt_w*0.70"/>
                                          </p:val>
                                        </p:tav>
                                      </p:tavLst>
                                    </p:anim>
                                    <p:anim calcmode="lin" valueType="num">
                                      <p:cBhvr>
                                        <p:cTn id="26" dur="1000"/>
                                        <p:tgtEl>
                                          <p:spTgt spid="12"/>
                                        </p:tgtEl>
                                        <p:attrNameLst>
                                          <p:attrName>ppt_h</p:attrName>
                                        </p:attrNameLst>
                                      </p:cBhvr>
                                      <p:tavLst>
                                        <p:tav tm="0">
                                          <p:val>
                                            <p:strVal val="ppt_h"/>
                                          </p:val>
                                        </p:tav>
                                        <p:tav tm="100000">
                                          <p:val>
                                            <p:strVal val="ppt_h"/>
                                          </p:val>
                                        </p:tav>
                                      </p:tavLst>
                                    </p:anim>
                                    <p:animEffect transition="out" filter="fade">
                                      <p:cBhvr>
                                        <p:cTn id="27" dur="1000"/>
                                        <p:tgtEl>
                                          <p:spTgt spid="12"/>
                                        </p:tgtEl>
                                      </p:cBhvr>
                                    </p:animEffect>
                                    <p:set>
                                      <p:cBhvr>
                                        <p:cTn id="28" dur="1" fill="hold">
                                          <p:stCondLst>
                                            <p:cond delay="999"/>
                                          </p:stCondLst>
                                        </p:cTn>
                                        <p:tgtEl>
                                          <p:spTgt spid="12"/>
                                        </p:tgtEl>
                                        <p:attrNameLst>
                                          <p:attrName>style.visibility</p:attrName>
                                        </p:attrNameLst>
                                      </p:cBhvr>
                                      <p:to>
                                        <p:strVal val="hidden"/>
                                      </p:to>
                                    </p:set>
                                  </p:childTnLst>
                                </p:cTn>
                              </p:par>
                              <p:par>
                                <p:cTn id="29" presetID="55" presetClass="exit" presetSubtype="0" fill="hold" grpId="1" nodeType="withEffect">
                                  <p:stCondLst>
                                    <p:cond delay="0"/>
                                  </p:stCondLst>
                                  <p:childTnLst>
                                    <p:anim calcmode="lin" valueType="num">
                                      <p:cBhvr>
                                        <p:cTn id="30" dur="1000"/>
                                        <p:tgtEl>
                                          <p:spTgt spid="10"/>
                                        </p:tgtEl>
                                        <p:attrNameLst>
                                          <p:attrName>ppt_w</p:attrName>
                                        </p:attrNameLst>
                                      </p:cBhvr>
                                      <p:tavLst>
                                        <p:tav tm="0">
                                          <p:val>
                                            <p:strVal val="ppt_w"/>
                                          </p:val>
                                        </p:tav>
                                        <p:tav tm="100000">
                                          <p:val>
                                            <p:strVal val="ppt_w*0.70"/>
                                          </p:val>
                                        </p:tav>
                                      </p:tavLst>
                                    </p:anim>
                                    <p:anim calcmode="lin" valueType="num">
                                      <p:cBhvr>
                                        <p:cTn id="31" dur="1000"/>
                                        <p:tgtEl>
                                          <p:spTgt spid="10"/>
                                        </p:tgtEl>
                                        <p:attrNameLst>
                                          <p:attrName>ppt_h</p:attrName>
                                        </p:attrNameLst>
                                      </p:cBhvr>
                                      <p:tavLst>
                                        <p:tav tm="0">
                                          <p:val>
                                            <p:strVal val="ppt_h"/>
                                          </p:val>
                                        </p:tav>
                                        <p:tav tm="100000">
                                          <p:val>
                                            <p:strVal val="ppt_h"/>
                                          </p:val>
                                        </p:tav>
                                      </p:tavLst>
                                    </p:anim>
                                    <p:animEffect transition="out" filter="fade">
                                      <p:cBhvr>
                                        <p:cTn id="32" dur="1000"/>
                                        <p:tgtEl>
                                          <p:spTgt spid="10"/>
                                        </p:tgtEl>
                                      </p:cBhvr>
                                    </p:animEffect>
                                    <p:set>
                                      <p:cBhvr>
                                        <p:cTn id="33" dur="1" fill="hold">
                                          <p:stCondLst>
                                            <p:cond delay="999"/>
                                          </p:stCondLst>
                                        </p:cTn>
                                        <p:tgtEl>
                                          <p:spTgt spid="10"/>
                                        </p:tgtEl>
                                        <p:attrNameLst>
                                          <p:attrName>style.visibility</p:attrName>
                                        </p:attrNameLst>
                                      </p:cBhvr>
                                      <p:to>
                                        <p:strVal val="hidden"/>
                                      </p:to>
                                    </p:set>
                                  </p:childTnLst>
                                </p:cTn>
                              </p:par>
                              <p:par>
                                <p:cTn id="34" presetID="55" presetClass="exit" presetSubtype="0" fill="hold" grpId="1" nodeType="withEffect">
                                  <p:stCondLst>
                                    <p:cond delay="0"/>
                                  </p:stCondLst>
                                  <p:childTnLst>
                                    <p:anim calcmode="lin" valueType="num">
                                      <p:cBhvr>
                                        <p:cTn id="35" dur="1000"/>
                                        <p:tgtEl>
                                          <p:spTgt spid="11"/>
                                        </p:tgtEl>
                                        <p:attrNameLst>
                                          <p:attrName>ppt_w</p:attrName>
                                        </p:attrNameLst>
                                      </p:cBhvr>
                                      <p:tavLst>
                                        <p:tav tm="0">
                                          <p:val>
                                            <p:strVal val="ppt_w"/>
                                          </p:val>
                                        </p:tav>
                                        <p:tav tm="100000">
                                          <p:val>
                                            <p:strVal val="ppt_w*0.70"/>
                                          </p:val>
                                        </p:tav>
                                      </p:tavLst>
                                    </p:anim>
                                    <p:anim calcmode="lin" valueType="num">
                                      <p:cBhvr>
                                        <p:cTn id="36" dur="1000"/>
                                        <p:tgtEl>
                                          <p:spTgt spid="11"/>
                                        </p:tgtEl>
                                        <p:attrNameLst>
                                          <p:attrName>ppt_h</p:attrName>
                                        </p:attrNameLst>
                                      </p:cBhvr>
                                      <p:tavLst>
                                        <p:tav tm="0">
                                          <p:val>
                                            <p:strVal val="ppt_h"/>
                                          </p:val>
                                        </p:tav>
                                        <p:tav tm="100000">
                                          <p:val>
                                            <p:strVal val="ppt_h"/>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100" y="121025"/>
            <a:ext cx="8991600" cy="653676"/>
          </a:xfrm>
        </p:spPr>
        <p:txBody>
          <a:bodyPr>
            <a:noAutofit/>
          </a:bodyPr>
          <a:lstStyle/>
          <a:p>
            <a:r>
              <a:rPr lang="en-US" sz="3200" dirty="0" smtClean="0"/>
              <a:t>General Group Informatics Methodological Approach</a:t>
            </a:r>
            <a:endParaRPr lang="en-US" sz="3200" dirty="0"/>
          </a:p>
        </p:txBody>
      </p:sp>
      <p:graphicFrame>
        <p:nvGraphicFramePr>
          <p:cNvPr id="6" name="Content Placeholder 3"/>
          <p:cNvGraphicFramePr>
            <a:graphicFrameLocks/>
          </p:cNvGraphicFramePr>
          <p:nvPr>
            <p:extLst>
              <p:ext uri="{D42A27DB-BD31-4B8C-83A1-F6EECF244321}">
                <p14:modId xmlns:p14="http://schemas.microsoft.com/office/powerpoint/2010/main" val="2774950320"/>
              </p:ext>
            </p:extLst>
          </p:nvPr>
        </p:nvGraphicFramePr>
        <p:xfrm>
          <a:off x="685800" y="901830"/>
          <a:ext cx="8127834" cy="5435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950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Group Informatics / SNA</a:t>
            </a:r>
          </a:p>
          <a:p>
            <a:r>
              <a:rPr lang="en-US" dirty="0" smtClean="0"/>
              <a:t>Key Constructs:  Discourse, Coordination, information diffusion</a:t>
            </a:r>
            <a:endParaRPr lang="en-US" dirty="0"/>
          </a:p>
        </p:txBody>
      </p:sp>
    </p:spTree>
    <p:extLst>
      <p:ext uri="{BB962C8B-B14F-4D97-AF65-F5344CB8AC3E}">
        <p14:creationId xmlns:p14="http://schemas.microsoft.com/office/powerpoint/2010/main" val="17794735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endParaRPr lang="en-US"/>
          </a:p>
        </p:txBody>
      </p:sp>
      <p:sp>
        <p:nvSpPr>
          <p:cNvPr id="5" name="Title 1"/>
          <p:cNvSpPr txBox="1">
            <a:spLocks/>
          </p:cNvSpPr>
          <p:nvPr/>
        </p:nvSpPr>
        <p:spPr>
          <a:xfrm>
            <a:off x="419100" y="-133180"/>
            <a:ext cx="8229600" cy="16002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Live, Topical Twitter Networks</a:t>
            </a:r>
            <a:endParaRPr lang="en-US" dirty="0"/>
          </a:p>
        </p:txBody>
      </p:sp>
      <p:pic>
        <p:nvPicPr>
          <p:cNvPr id="6" name="Picture 5" descr="Screen Shot 2012-09-27 at 2.45.27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12960" y="1441620"/>
            <a:ext cx="6359440" cy="4800754"/>
          </a:xfrm>
          <a:prstGeom prst="rect">
            <a:avLst/>
          </a:prstGeom>
        </p:spPr>
      </p:pic>
    </p:spTree>
    <p:extLst>
      <p:ext uri="{BB962C8B-B14F-4D97-AF65-F5344CB8AC3E}">
        <p14:creationId xmlns:p14="http://schemas.microsoft.com/office/powerpoint/2010/main" val="1361797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522004770"/>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419100" y="-133180"/>
            <a:ext cx="8229600" cy="16002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Big Social Data: Framing the Problem</a:t>
            </a:r>
            <a:endParaRPr lang="en-US" dirty="0"/>
          </a:p>
        </p:txBody>
      </p:sp>
      <p:pic>
        <p:nvPicPr>
          <p:cNvPr id="8" name="Picture 7" descr="Picture 2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51388"/>
            <a:ext cx="9144000" cy="5106612"/>
          </a:xfrm>
          <a:prstGeom prst="rect">
            <a:avLst/>
          </a:prstGeom>
        </p:spPr>
      </p:pic>
    </p:spTree>
    <p:extLst>
      <p:ext uri="{BB962C8B-B14F-4D97-AF65-F5344CB8AC3E}">
        <p14:creationId xmlns:p14="http://schemas.microsoft.com/office/powerpoint/2010/main" val="21527727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53533" y="540621"/>
            <a:ext cx="7770813" cy="1429871"/>
          </a:xfrm>
        </p:spPr>
        <p:txBody>
          <a:bodyPr>
            <a:normAutofit fontScale="90000"/>
          </a:bodyPr>
          <a:lstStyle/>
          <a:p>
            <a:r>
              <a:rPr lang="en-US" dirty="0" smtClean="0"/>
              <a:t>To Sum Up Group Informatics:  </a:t>
            </a:r>
            <a:r>
              <a:rPr lang="en-US" sz="4000" i="1" dirty="0" smtClean="0"/>
              <a:t>Probabilistic Thinking to Instrument Learning and Information Behavior</a:t>
            </a:r>
            <a:endParaRPr lang="en-US" sz="4000" i="1" dirty="0"/>
          </a:p>
        </p:txBody>
      </p:sp>
      <p:sp>
        <p:nvSpPr>
          <p:cNvPr id="2" name="TextBox 1"/>
          <p:cNvSpPr txBox="1"/>
          <p:nvPr/>
        </p:nvSpPr>
        <p:spPr>
          <a:xfrm>
            <a:off x="2218267" y="2749425"/>
            <a:ext cx="6506909" cy="2308324"/>
          </a:xfrm>
          <a:prstGeom prst="rect">
            <a:avLst/>
          </a:prstGeom>
          <a:noFill/>
        </p:spPr>
        <p:txBody>
          <a:bodyPr wrap="none" rtlCol="0">
            <a:spAutoFit/>
          </a:bodyPr>
          <a:lstStyle/>
          <a:p>
            <a:pPr marL="285750" indent="-285750">
              <a:buFont typeface="Arial"/>
              <a:buChar char="•"/>
            </a:pPr>
            <a:r>
              <a:rPr lang="en-US" sz="3600" dirty="0" smtClean="0"/>
              <a:t>Theory</a:t>
            </a:r>
          </a:p>
          <a:p>
            <a:pPr marL="285750" indent="-285750">
              <a:buFont typeface="Arial"/>
              <a:buChar char="•"/>
            </a:pPr>
            <a:r>
              <a:rPr lang="en-US" sz="3600" dirty="0" smtClean="0"/>
              <a:t>Hypothesis</a:t>
            </a:r>
          </a:p>
          <a:p>
            <a:pPr marL="285750" indent="-285750">
              <a:buFont typeface="Arial"/>
              <a:buChar char="•"/>
            </a:pPr>
            <a:r>
              <a:rPr lang="en-US" sz="3600" dirty="0" smtClean="0"/>
              <a:t>Data</a:t>
            </a:r>
          </a:p>
          <a:p>
            <a:pPr marL="285750" indent="-285750">
              <a:buFont typeface="Arial"/>
              <a:buChar char="•"/>
            </a:pPr>
            <a:r>
              <a:rPr lang="en-US" sz="3600" dirty="0" smtClean="0"/>
              <a:t>Skepticism about your findings</a:t>
            </a:r>
            <a:endParaRPr lang="en-US" sz="3600" dirty="0"/>
          </a:p>
        </p:txBody>
      </p:sp>
    </p:spTree>
    <p:extLst>
      <p:ext uri="{BB962C8B-B14F-4D97-AF65-F5344CB8AC3E}">
        <p14:creationId xmlns:p14="http://schemas.microsoft.com/office/powerpoint/2010/main" val="4216747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Informatics in Design</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87646" r="-87646"/>
          <a:stretch/>
        </p:blipFill>
        <p:spPr>
          <a:xfrm>
            <a:off x="-1397000" y="1869141"/>
            <a:ext cx="5698857" cy="3121959"/>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4300" y="1869844"/>
            <a:ext cx="1792284" cy="3121256"/>
          </a:xfrm>
          <a:prstGeom prst="rect">
            <a:avLst/>
          </a:prstGeom>
        </p:spPr>
      </p:pic>
      <p:sp>
        <p:nvSpPr>
          <p:cNvPr id="6" name="TextBox 5"/>
          <p:cNvSpPr txBox="1"/>
          <p:nvPr/>
        </p:nvSpPr>
        <p:spPr>
          <a:xfrm>
            <a:off x="3052234" y="2191891"/>
            <a:ext cx="2819400" cy="1077218"/>
          </a:xfrm>
          <a:prstGeom prst="rect">
            <a:avLst/>
          </a:prstGeom>
          <a:noFill/>
        </p:spPr>
        <p:txBody>
          <a:bodyPr wrap="square" rtlCol="0">
            <a:spAutoFit/>
          </a:bodyPr>
          <a:lstStyle/>
          <a:p>
            <a:r>
              <a:rPr lang="en-US" sz="3200" dirty="0" smtClean="0"/>
              <a:t>How do we get from A to B?</a:t>
            </a:r>
            <a:endParaRPr lang="en-US" sz="3200" dirty="0"/>
          </a:p>
        </p:txBody>
      </p:sp>
      <p:sp>
        <p:nvSpPr>
          <p:cNvPr id="7" name="TextBox 6"/>
          <p:cNvSpPr txBox="1"/>
          <p:nvPr/>
        </p:nvSpPr>
        <p:spPr>
          <a:xfrm>
            <a:off x="1204345" y="5262890"/>
            <a:ext cx="461510" cy="523220"/>
          </a:xfrm>
          <a:prstGeom prst="rect">
            <a:avLst/>
          </a:prstGeom>
          <a:noFill/>
        </p:spPr>
        <p:txBody>
          <a:bodyPr wrap="none" rtlCol="0">
            <a:spAutoFit/>
          </a:bodyPr>
          <a:lstStyle/>
          <a:p>
            <a:r>
              <a:rPr lang="en-US" sz="2800" dirty="0" smtClean="0"/>
              <a:t>A</a:t>
            </a:r>
            <a:endParaRPr lang="en-US" sz="2800" dirty="0"/>
          </a:p>
        </p:txBody>
      </p:sp>
      <p:sp>
        <p:nvSpPr>
          <p:cNvPr id="8" name="TextBox 7"/>
          <p:cNvSpPr txBox="1"/>
          <p:nvPr/>
        </p:nvSpPr>
        <p:spPr>
          <a:xfrm>
            <a:off x="7278528" y="5262890"/>
            <a:ext cx="416625" cy="523220"/>
          </a:xfrm>
          <a:prstGeom prst="rect">
            <a:avLst/>
          </a:prstGeom>
          <a:noFill/>
        </p:spPr>
        <p:txBody>
          <a:bodyPr wrap="none" rtlCol="0">
            <a:spAutoFit/>
          </a:bodyPr>
          <a:lstStyle/>
          <a:p>
            <a:r>
              <a:rPr lang="en-US" sz="2800" dirty="0" smtClean="0"/>
              <a:t>B</a:t>
            </a:r>
            <a:endParaRPr lang="en-US" sz="2800" dirty="0"/>
          </a:p>
        </p:txBody>
      </p:sp>
      <p:sp>
        <p:nvSpPr>
          <p:cNvPr id="9" name="TextBox 8"/>
          <p:cNvSpPr txBox="1"/>
          <p:nvPr/>
        </p:nvSpPr>
        <p:spPr>
          <a:xfrm>
            <a:off x="76662" y="1550894"/>
            <a:ext cx="3178386" cy="369332"/>
          </a:xfrm>
          <a:prstGeom prst="rect">
            <a:avLst/>
          </a:prstGeom>
          <a:noFill/>
        </p:spPr>
        <p:txBody>
          <a:bodyPr wrap="none" rtlCol="0">
            <a:spAutoFit/>
          </a:bodyPr>
          <a:lstStyle/>
          <a:p>
            <a:r>
              <a:rPr lang="en-US" dirty="0" smtClean="0"/>
              <a:t>Learning Technologies We use</a:t>
            </a:r>
            <a:endParaRPr lang="en-US" dirty="0"/>
          </a:p>
        </p:txBody>
      </p:sp>
      <p:sp>
        <p:nvSpPr>
          <p:cNvPr id="10" name="TextBox 9"/>
          <p:cNvSpPr txBox="1"/>
          <p:nvPr/>
        </p:nvSpPr>
        <p:spPr>
          <a:xfrm>
            <a:off x="5410662" y="1559254"/>
            <a:ext cx="3390672" cy="369332"/>
          </a:xfrm>
          <a:prstGeom prst="rect">
            <a:avLst/>
          </a:prstGeom>
          <a:noFill/>
        </p:spPr>
        <p:txBody>
          <a:bodyPr wrap="none" rtlCol="0">
            <a:spAutoFit/>
          </a:bodyPr>
          <a:lstStyle/>
          <a:p>
            <a:r>
              <a:rPr lang="en-US" dirty="0" smtClean="0"/>
              <a:t>Technologies We Use Every Day</a:t>
            </a:r>
            <a:endParaRPr lang="en-US" dirty="0"/>
          </a:p>
        </p:txBody>
      </p:sp>
      <p:sp>
        <p:nvSpPr>
          <p:cNvPr id="11" name="TextBox 10"/>
          <p:cNvSpPr txBox="1"/>
          <p:nvPr/>
        </p:nvSpPr>
        <p:spPr>
          <a:xfrm>
            <a:off x="2155513" y="5276447"/>
            <a:ext cx="633507" cy="369332"/>
          </a:xfrm>
          <a:prstGeom prst="rect">
            <a:avLst/>
          </a:prstGeom>
          <a:noFill/>
        </p:spPr>
        <p:txBody>
          <a:bodyPr wrap="none" rtlCol="0">
            <a:spAutoFit/>
          </a:bodyPr>
          <a:lstStyle/>
          <a:p>
            <a:r>
              <a:rPr lang="en-US" dirty="0" smtClean="0"/>
              <a:t>Pain</a:t>
            </a:r>
            <a:endParaRPr lang="en-US" dirty="0"/>
          </a:p>
        </p:txBody>
      </p:sp>
      <p:sp>
        <p:nvSpPr>
          <p:cNvPr id="12" name="TextBox 11"/>
          <p:cNvSpPr txBox="1"/>
          <p:nvPr/>
        </p:nvSpPr>
        <p:spPr>
          <a:xfrm>
            <a:off x="6147546" y="5334226"/>
            <a:ext cx="583663" cy="369332"/>
          </a:xfrm>
          <a:prstGeom prst="rect">
            <a:avLst/>
          </a:prstGeom>
          <a:noFill/>
        </p:spPr>
        <p:txBody>
          <a:bodyPr wrap="none" rtlCol="0">
            <a:spAutoFit/>
          </a:bodyPr>
          <a:lstStyle/>
          <a:p>
            <a:r>
              <a:rPr lang="en-US" dirty="0" smtClean="0"/>
              <a:t>Fun</a:t>
            </a:r>
            <a:endParaRPr lang="en-US" dirty="0"/>
          </a:p>
        </p:txBody>
      </p:sp>
      <p:sp>
        <p:nvSpPr>
          <p:cNvPr id="13" name="Content Placeholder 8"/>
          <p:cNvSpPr txBox="1">
            <a:spLocks/>
          </p:cNvSpPr>
          <p:nvPr/>
        </p:nvSpPr>
        <p:spPr>
          <a:xfrm>
            <a:off x="685800" y="1869141"/>
            <a:ext cx="7770813" cy="4257022"/>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FontTx/>
              <a:buBlip>
                <a:blip r:embed="rId4"/>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4"/>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4"/>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800" dirty="0" smtClean="0"/>
              <a:t>My Approach</a:t>
            </a:r>
          </a:p>
          <a:p>
            <a:pPr lvl="1"/>
            <a:r>
              <a:rPr lang="en-US" sz="2800" b="1" u="sng" dirty="0" smtClean="0"/>
              <a:t>Building Measures and Indicators: </a:t>
            </a:r>
            <a:r>
              <a:rPr lang="en-US" sz="2800" dirty="0" smtClean="0"/>
              <a:t>Research Collaboration Technology in Learning Intensive Disciplines … where people are using that technology … so that we understand what works.</a:t>
            </a:r>
          </a:p>
        </p:txBody>
      </p:sp>
    </p:spTree>
    <p:extLst>
      <p:ext uri="{BB962C8B-B14F-4D97-AF65-F5344CB8AC3E}">
        <p14:creationId xmlns:p14="http://schemas.microsoft.com/office/powerpoint/2010/main" val="2656358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9"/>
                                        </p:tgtEl>
                                        <p:attrNameLst>
                                          <p:attrName>ppt_w</p:attrName>
                                        </p:attrNameLst>
                                      </p:cBhvr>
                                      <p:tavLst>
                                        <p:tav tm="0">
                                          <p:val>
                                            <p:strVal val="ppt_w"/>
                                          </p:val>
                                        </p:tav>
                                        <p:tav tm="100000">
                                          <p:val>
                                            <p:strVal val="ppt_w*0.70"/>
                                          </p:val>
                                        </p:tav>
                                      </p:tavLst>
                                    </p:anim>
                                    <p:anim calcmode="lin" valueType="num">
                                      <p:cBhvr>
                                        <p:cTn id="7" dur="1000"/>
                                        <p:tgtEl>
                                          <p:spTgt spid="9"/>
                                        </p:tgtEl>
                                        <p:attrNameLst>
                                          <p:attrName>ppt_h</p:attrName>
                                        </p:attrNameLst>
                                      </p:cBhvr>
                                      <p:tavLst>
                                        <p:tav tm="0">
                                          <p:val>
                                            <p:strVal val="ppt_h"/>
                                          </p:val>
                                        </p:tav>
                                        <p:tav tm="100000">
                                          <p:val>
                                            <p:strVal val="ppt_h"/>
                                          </p:val>
                                        </p:tav>
                                      </p:tavLst>
                                    </p:anim>
                                    <p:animEffect transition="out" filter="fade">
                                      <p:cBhvr>
                                        <p:cTn id="8" dur="1000"/>
                                        <p:tgtEl>
                                          <p:spTgt spid="9"/>
                                        </p:tgtEl>
                                      </p:cBhvr>
                                    </p:animEffect>
                                    <p:set>
                                      <p:cBhvr>
                                        <p:cTn id="9" dur="1" fill="hold">
                                          <p:stCondLst>
                                            <p:cond delay="999"/>
                                          </p:stCondLst>
                                        </p:cTn>
                                        <p:tgtEl>
                                          <p:spTgt spid="9"/>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10"/>
                                        </p:tgtEl>
                                        <p:attrNameLst>
                                          <p:attrName>ppt_w</p:attrName>
                                        </p:attrNameLst>
                                      </p:cBhvr>
                                      <p:tavLst>
                                        <p:tav tm="0">
                                          <p:val>
                                            <p:strVal val="ppt_w"/>
                                          </p:val>
                                        </p:tav>
                                        <p:tav tm="100000">
                                          <p:val>
                                            <p:strVal val="ppt_w*0.70"/>
                                          </p:val>
                                        </p:tav>
                                      </p:tavLst>
                                    </p:anim>
                                    <p:anim calcmode="lin" valueType="num">
                                      <p:cBhvr>
                                        <p:cTn id="12" dur="1000"/>
                                        <p:tgtEl>
                                          <p:spTgt spid="10"/>
                                        </p:tgtEl>
                                        <p:attrNameLst>
                                          <p:attrName>ppt_h</p:attrName>
                                        </p:attrNameLst>
                                      </p:cBhvr>
                                      <p:tavLst>
                                        <p:tav tm="0">
                                          <p:val>
                                            <p:strVal val="ppt_h"/>
                                          </p:val>
                                        </p:tav>
                                        <p:tav tm="100000">
                                          <p:val>
                                            <p:strVal val="ppt_h"/>
                                          </p:val>
                                        </p:tav>
                                      </p:tavLst>
                                    </p:anim>
                                    <p:animEffect transition="out" filter="fade">
                                      <p:cBhvr>
                                        <p:cTn id="13" dur="1000"/>
                                        <p:tgtEl>
                                          <p:spTgt spid="10"/>
                                        </p:tgtEl>
                                      </p:cBhvr>
                                    </p:animEffect>
                                    <p:set>
                                      <p:cBhvr>
                                        <p:cTn id="14" dur="1" fill="hold">
                                          <p:stCondLst>
                                            <p:cond delay="999"/>
                                          </p:stCondLst>
                                        </p:cTn>
                                        <p:tgtEl>
                                          <p:spTgt spid="10"/>
                                        </p:tgtEl>
                                        <p:attrNameLst>
                                          <p:attrName>style.visibility</p:attrName>
                                        </p:attrNameLst>
                                      </p:cBhvr>
                                      <p:to>
                                        <p:strVal val="hidden"/>
                                      </p:to>
                                    </p:set>
                                  </p:childTnLst>
                                </p:cTn>
                              </p:par>
                              <p:par>
                                <p:cTn id="15" presetID="55" presetClass="exit" presetSubtype="0" fill="hold" nodeType="withEffect">
                                  <p:stCondLst>
                                    <p:cond delay="0"/>
                                  </p:stCondLst>
                                  <p:childTnLst>
                                    <p:anim calcmode="lin" valueType="num">
                                      <p:cBhvr>
                                        <p:cTn id="16" dur="1000"/>
                                        <p:tgtEl>
                                          <p:spTgt spid="5"/>
                                        </p:tgtEl>
                                        <p:attrNameLst>
                                          <p:attrName>ppt_w</p:attrName>
                                        </p:attrNameLst>
                                      </p:cBhvr>
                                      <p:tavLst>
                                        <p:tav tm="0">
                                          <p:val>
                                            <p:strVal val="ppt_w"/>
                                          </p:val>
                                        </p:tav>
                                        <p:tav tm="100000">
                                          <p:val>
                                            <p:strVal val="ppt_w*0.70"/>
                                          </p:val>
                                        </p:tav>
                                      </p:tavLst>
                                    </p:anim>
                                    <p:anim calcmode="lin" valueType="num">
                                      <p:cBhvr>
                                        <p:cTn id="17" dur="1000"/>
                                        <p:tgtEl>
                                          <p:spTgt spid="5"/>
                                        </p:tgtEl>
                                        <p:attrNameLst>
                                          <p:attrName>ppt_h</p:attrName>
                                        </p:attrNameLst>
                                      </p:cBhvr>
                                      <p:tavLst>
                                        <p:tav tm="0">
                                          <p:val>
                                            <p:strVal val="ppt_h"/>
                                          </p:val>
                                        </p:tav>
                                        <p:tav tm="100000">
                                          <p:val>
                                            <p:strVal val="ppt_h"/>
                                          </p:val>
                                        </p:tav>
                                      </p:tavLst>
                                    </p:anim>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par>
                                <p:cTn id="20" presetID="55" presetClass="exit" presetSubtype="0" fill="hold" nodeType="withEffect">
                                  <p:stCondLst>
                                    <p:cond delay="0"/>
                                  </p:stCondLst>
                                  <p:childTnLst>
                                    <p:anim calcmode="lin" valueType="num">
                                      <p:cBhvr>
                                        <p:cTn id="21" dur="1000"/>
                                        <p:tgtEl>
                                          <p:spTgt spid="4"/>
                                        </p:tgtEl>
                                        <p:attrNameLst>
                                          <p:attrName>ppt_w</p:attrName>
                                        </p:attrNameLst>
                                      </p:cBhvr>
                                      <p:tavLst>
                                        <p:tav tm="0">
                                          <p:val>
                                            <p:strVal val="ppt_w"/>
                                          </p:val>
                                        </p:tav>
                                        <p:tav tm="100000">
                                          <p:val>
                                            <p:strVal val="ppt_w*0.70"/>
                                          </p:val>
                                        </p:tav>
                                      </p:tavLst>
                                    </p:anim>
                                    <p:anim calcmode="lin" valueType="num">
                                      <p:cBhvr>
                                        <p:cTn id="22" dur="1000"/>
                                        <p:tgtEl>
                                          <p:spTgt spid="4"/>
                                        </p:tgtEl>
                                        <p:attrNameLst>
                                          <p:attrName>ppt_h</p:attrName>
                                        </p:attrNameLst>
                                      </p:cBhvr>
                                      <p:tavLst>
                                        <p:tav tm="0">
                                          <p:val>
                                            <p:strVal val="ppt_h"/>
                                          </p:val>
                                        </p:tav>
                                        <p:tav tm="100000">
                                          <p:val>
                                            <p:strVal val="ppt_h"/>
                                          </p:val>
                                        </p:tav>
                                      </p:tavLst>
                                    </p:anim>
                                    <p:animEffect transition="out" filter="fade">
                                      <p:cBhvr>
                                        <p:cTn id="23" dur="1000"/>
                                        <p:tgtEl>
                                          <p:spTgt spid="4"/>
                                        </p:tgtEl>
                                      </p:cBhvr>
                                    </p:animEffect>
                                    <p:set>
                                      <p:cBhvr>
                                        <p:cTn id="24" dur="1" fill="hold">
                                          <p:stCondLst>
                                            <p:cond delay="999"/>
                                          </p:stCondLst>
                                        </p:cTn>
                                        <p:tgtEl>
                                          <p:spTgt spid="4"/>
                                        </p:tgtEl>
                                        <p:attrNameLst>
                                          <p:attrName>style.visibility</p:attrName>
                                        </p:attrNameLst>
                                      </p:cBhvr>
                                      <p:to>
                                        <p:strVal val="hidden"/>
                                      </p:to>
                                    </p:set>
                                  </p:childTnLst>
                                </p:cTn>
                              </p:par>
                              <p:par>
                                <p:cTn id="25" presetID="55" presetClass="exit" presetSubtype="0" fill="hold" grpId="0" nodeType="withEffect">
                                  <p:stCondLst>
                                    <p:cond delay="0"/>
                                  </p:stCondLst>
                                  <p:childTnLst>
                                    <p:anim calcmode="lin" valueType="num">
                                      <p:cBhvr>
                                        <p:cTn id="26" dur="1000"/>
                                        <p:tgtEl>
                                          <p:spTgt spid="7"/>
                                        </p:tgtEl>
                                        <p:attrNameLst>
                                          <p:attrName>ppt_w</p:attrName>
                                        </p:attrNameLst>
                                      </p:cBhvr>
                                      <p:tavLst>
                                        <p:tav tm="0">
                                          <p:val>
                                            <p:strVal val="ppt_w"/>
                                          </p:val>
                                        </p:tav>
                                        <p:tav tm="100000">
                                          <p:val>
                                            <p:strVal val="ppt_w*0.70"/>
                                          </p:val>
                                        </p:tav>
                                      </p:tavLst>
                                    </p:anim>
                                    <p:anim calcmode="lin" valueType="num">
                                      <p:cBhvr>
                                        <p:cTn id="27" dur="1000"/>
                                        <p:tgtEl>
                                          <p:spTgt spid="7"/>
                                        </p:tgtEl>
                                        <p:attrNameLst>
                                          <p:attrName>ppt_h</p:attrName>
                                        </p:attrNameLst>
                                      </p:cBhvr>
                                      <p:tavLst>
                                        <p:tav tm="0">
                                          <p:val>
                                            <p:strVal val="ppt_h"/>
                                          </p:val>
                                        </p:tav>
                                        <p:tav tm="100000">
                                          <p:val>
                                            <p:strVal val="ppt_h"/>
                                          </p:val>
                                        </p:tav>
                                      </p:tavLst>
                                    </p:anim>
                                    <p:animEffect transition="out" filter="fade">
                                      <p:cBhvr>
                                        <p:cTn id="28" dur="1000"/>
                                        <p:tgtEl>
                                          <p:spTgt spid="7"/>
                                        </p:tgtEl>
                                      </p:cBhvr>
                                    </p:animEffect>
                                    <p:set>
                                      <p:cBhvr>
                                        <p:cTn id="29" dur="1" fill="hold">
                                          <p:stCondLst>
                                            <p:cond delay="999"/>
                                          </p:stCondLst>
                                        </p:cTn>
                                        <p:tgtEl>
                                          <p:spTgt spid="7"/>
                                        </p:tgtEl>
                                        <p:attrNameLst>
                                          <p:attrName>style.visibility</p:attrName>
                                        </p:attrNameLst>
                                      </p:cBhvr>
                                      <p:to>
                                        <p:strVal val="hidden"/>
                                      </p:to>
                                    </p:set>
                                  </p:childTnLst>
                                </p:cTn>
                              </p:par>
                              <p:par>
                                <p:cTn id="30" presetID="55" presetClass="exit" presetSubtype="0" fill="hold" grpId="0" nodeType="withEffect">
                                  <p:stCondLst>
                                    <p:cond delay="0"/>
                                  </p:stCondLst>
                                  <p:childTnLst>
                                    <p:anim calcmode="lin" valueType="num">
                                      <p:cBhvr>
                                        <p:cTn id="31" dur="1000"/>
                                        <p:tgtEl>
                                          <p:spTgt spid="11"/>
                                        </p:tgtEl>
                                        <p:attrNameLst>
                                          <p:attrName>ppt_w</p:attrName>
                                        </p:attrNameLst>
                                      </p:cBhvr>
                                      <p:tavLst>
                                        <p:tav tm="0">
                                          <p:val>
                                            <p:strVal val="ppt_w"/>
                                          </p:val>
                                        </p:tav>
                                        <p:tav tm="100000">
                                          <p:val>
                                            <p:strVal val="ppt_w*0.70"/>
                                          </p:val>
                                        </p:tav>
                                      </p:tavLst>
                                    </p:anim>
                                    <p:anim calcmode="lin" valueType="num">
                                      <p:cBhvr>
                                        <p:cTn id="32" dur="1000"/>
                                        <p:tgtEl>
                                          <p:spTgt spid="11"/>
                                        </p:tgtEl>
                                        <p:attrNameLst>
                                          <p:attrName>ppt_h</p:attrName>
                                        </p:attrNameLst>
                                      </p:cBhvr>
                                      <p:tavLst>
                                        <p:tav tm="0">
                                          <p:val>
                                            <p:strVal val="ppt_h"/>
                                          </p:val>
                                        </p:tav>
                                        <p:tav tm="100000">
                                          <p:val>
                                            <p:strVal val="ppt_h"/>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par>
                                <p:cTn id="35" presetID="55" presetClass="exit" presetSubtype="0" fill="hold" grpId="0" nodeType="withEffect">
                                  <p:stCondLst>
                                    <p:cond delay="0"/>
                                  </p:stCondLst>
                                  <p:childTnLst>
                                    <p:anim calcmode="lin" valueType="num">
                                      <p:cBhvr>
                                        <p:cTn id="36" dur="1000"/>
                                        <p:tgtEl>
                                          <p:spTgt spid="12"/>
                                        </p:tgtEl>
                                        <p:attrNameLst>
                                          <p:attrName>ppt_w</p:attrName>
                                        </p:attrNameLst>
                                      </p:cBhvr>
                                      <p:tavLst>
                                        <p:tav tm="0">
                                          <p:val>
                                            <p:strVal val="ppt_w"/>
                                          </p:val>
                                        </p:tav>
                                        <p:tav tm="100000">
                                          <p:val>
                                            <p:strVal val="ppt_w*0.70"/>
                                          </p:val>
                                        </p:tav>
                                      </p:tavLst>
                                    </p:anim>
                                    <p:anim calcmode="lin" valueType="num">
                                      <p:cBhvr>
                                        <p:cTn id="37" dur="1000"/>
                                        <p:tgtEl>
                                          <p:spTgt spid="12"/>
                                        </p:tgtEl>
                                        <p:attrNameLst>
                                          <p:attrName>ppt_h</p:attrName>
                                        </p:attrNameLst>
                                      </p:cBhvr>
                                      <p:tavLst>
                                        <p:tav tm="0">
                                          <p:val>
                                            <p:strVal val="ppt_h"/>
                                          </p:val>
                                        </p:tav>
                                        <p:tav tm="100000">
                                          <p:val>
                                            <p:strVal val="ppt_h"/>
                                          </p:val>
                                        </p:tav>
                                      </p:tavLst>
                                    </p:anim>
                                    <p:animEffect transition="out" filter="fade">
                                      <p:cBhvr>
                                        <p:cTn id="38" dur="1000"/>
                                        <p:tgtEl>
                                          <p:spTgt spid="12"/>
                                        </p:tgtEl>
                                      </p:cBhvr>
                                    </p:animEffect>
                                    <p:set>
                                      <p:cBhvr>
                                        <p:cTn id="39" dur="1" fill="hold">
                                          <p:stCondLst>
                                            <p:cond delay="999"/>
                                          </p:stCondLst>
                                        </p:cTn>
                                        <p:tgtEl>
                                          <p:spTgt spid="12"/>
                                        </p:tgtEl>
                                        <p:attrNameLst>
                                          <p:attrName>style.visibility</p:attrName>
                                        </p:attrNameLst>
                                      </p:cBhvr>
                                      <p:to>
                                        <p:strVal val="hidden"/>
                                      </p:to>
                                    </p:set>
                                  </p:childTnLst>
                                </p:cTn>
                              </p:par>
                              <p:par>
                                <p:cTn id="40" presetID="55" presetClass="exit" presetSubtype="0" fill="hold" grpId="0" nodeType="withEffect">
                                  <p:stCondLst>
                                    <p:cond delay="0"/>
                                  </p:stCondLst>
                                  <p:childTnLst>
                                    <p:anim calcmode="lin" valueType="num">
                                      <p:cBhvr>
                                        <p:cTn id="41" dur="1000"/>
                                        <p:tgtEl>
                                          <p:spTgt spid="8"/>
                                        </p:tgtEl>
                                        <p:attrNameLst>
                                          <p:attrName>ppt_w</p:attrName>
                                        </p:attrNameLst>
                                      </p:cBhvr>
                                      <p:tavLst>
                                        <p:tav tm="0">
                                          <p:val>
                                            <p:strVal val="ppt_w"/>
                                          </p:val>
                                        </p:tav>
                                        <p:tav tm="100000">
                                          <p:val>
                                            <p:strVal val="ppt_w*0.70"/>
                                          </p:val>
                                        </p:tav>
                                      </p:tavLst>
                                    </p:anim>
                                    <p:anim calcmode="lin" valueType="num">
                                      <p:cBhvr>
                                        <p:cTn id="42" dur="1000"/>
                                        <p:tgtEl>
                                          <p:spTgt spid="8"/>
                                        </p:tgtEl>
                                        <p:attrNameLst>
                                          <p:attrName>ppt_h</p:attrName>
                                        </p:attrNameLst>
                                      </p:cBhvr>
                                      <p:tavLst>
                                        <p:tav tm="0">
                                          <p:val>
                                            <p:strVal val="ppt_h"/>
                                          </p:val>
                                        </p:tav>
                                        <p:tav tm="100000">
                                          <p:val>
                                            <p:strVal val="ppt_h"/>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5" presetClass="exit" presetSubtype="0" fill="hold" grpId="0" nodeType="clickEffect">
                                  <p:stCondLst>
                                    <p:cond delay="0"/>
                                  </p:stCondLst>
                                  <p:childTnLst>
                                    <p:animEffect transition="out" filter="fade">
                                      <p:cBhvr>
                                        <p:cTn id="48" dur="2000"/>
                                        <p:tgtEl>
                                          <p:spTgt spid="6"/>
                                        </p:tgtEl>
                                      </p:cBhvr>
                                    </p:animEffect>
                                    <p:anim calcmode="lin" valueType="num">
                                      <p:cBhvr>
                                        <p:cTn id="49"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0" dur="2000"/>
                                        <p:tgtEl>
                                          <p:spTgt spid="6"/>
                                        </p:tgtEl>
                                        <p:attrNameLst>
                                          <p:attrName>ppt_h</p:attrName>
                                        </p:attrNameLst>
                                      </p:cBhvr>
                                      <p:tavLst>
                                        <p:tav tm="0">
                                          <p:val>
                                            <p:strVal val="ppt_h"/>
                                          </p:val>
                                        </p:tav>
                                        <p:tav tm="100000">
                                          <p:val>
                                            <p:strVal val="ppt_h"/>
                                          </p:val>
                                        </p:tav>
                                      </p:tavLst>
                                    </p:anim>
                                    <p:set>
                                      <p:cBhvr>
                                        <p:cTn id="51" dur="1" fill="hold">
                                          <p:stCondLst>
                                            <p:cond delay="19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Social Network Analysis</a:t>
            </a:r>
            <a:endParaRPr lang="en-US" dirty="0"/>
          </a:p>
        </p:txBody>
      </p:sp>
      <p:sp>
        <p:nvSpPr>
          <p:cNvPr id="9" name="Content Placeholder 8"/>
          <p:cNvSpPr>
            <a:spLocks noGrp="1"/>
          </p:cNvSpPr>
          <p:nvPr>
            <p:ph idx="1"/>
          </p:nvPr>
        </p:nvSpPr>
        <p:spPr>
          <a:xfrm>
            <a:off x="685800" y="1578534"/>
            <a:ext cx="7988300" cy="4760259"/>
          </a:xfrm>
        </p:spPr>
        <p:txBody>
          <a:bodyPr>
            <a:normAutofit lnSpcReduction="10000"/>
          </a:bodyPr>
          <a:lstStyle/>
          <a:p>
            <a:r>
              <a:rPr lang="en-US" dirty="0" smtClean="0"/>
              <a:t>GOAL: Begin a discussion of Big Social Data</a:t>
            </a:r>
          </a:p>
          <a:p>
            <a:r>
              <a:rPr lang="en-US" dirty="0" smtClean="0"/>
              <a:t>Activities </a:t>
            </a:r>
          </a:p>
          <a:p>
            <a:pPr lvl="1"/>
            <a:r>
              <a:rPr lang="en-US" dirty="0" smtClean="0"/>
              <a:t>Talks looking Group Informatics; but also Rich and long social data</a:t>
            </a:r>
          </a:p>
          <a:p>
            <a:pPr lvl="1"/>
            <a:r>
              <a:rPr lang="en-US" dirty="0" smtClean="0"/>
              <a:t>Collection</a:t>
            </a:r>
          </a:p>
          <a:p>
            <a:pPr lvl="1"/>
            <a:r>
              <a:rPr lang="en-US" dirty="0" smtClean="0"/>
              <a:t>Analysis / Summarization</a:t>
            </a:r>
          </a:p>
          <a:p>
            <a:pPr lvl="1"/>
            <a:r>
              <a:rPr lang="en-US" dirty="0" smtClean="0"/>
              <a:t>Specifics:</a:t>
            </a:r>
          </a:p>
          <a:p>
            <a:pPr lvl="2"/>
            <a:r>
              <a:rPr lang="en-US" dirty="0" smtClean="0"/>
              <a:t>Data Collection</a:t>
            </a:r>
          </a:p>
          <a:p>
            <a:pPr lvl="2"/>
            <a:r>
              <a:rPr lang="en-US" dirty="0" smtClean="0"/>
              <a:t>Network Analytic Techniques</a:t>
            </a:r>
          </a:p>
          <a:p>
            <a:pPr lvl="2"/>
            <a:r>
              <a:rPr lang="en-US" dirty="0" smtClean="0"/>
              <a:t>Twitter Collection and Analysis</a:t>
            </a:r>
          </a:p>
          <a:p>
            <a:pPr lvl="2"/>
            <a:r>
              <a:rPr lang="en-US" dirty="0" smtClean="0"/>
              <a:t>Inciting Discussion of Methods and Opening the Creation of an </a:t>
            </a:r>
            <a:r>
              <a:rPr lang="en-US" dirty="0" err="1" smtClean="0"/>
              <a:t>iSchools</a:t>
            </a:r>
            <a:r>
              <a:rPr lang="en-US" dirty="0" smtClean="0"/>
              <a:t> Big Social Data Community Through the Github Repository – Don’t just be committed – Be a committer!</a:t>
            </a:r>
            <a:endParaRPr lang="en-US" dirty="0"/>
          </a:p>
        </p:txBody>
      </p:sp>
    </p:spTree>
    <p:extLst>
      <p:ext uri="{BB962C8B-B14F-4D97-AF65-F5344CB8AC3E}">
        <p14:creationId xmlns:p14="http://schemas.microsoft.com/office/powerpoint/2010/main" val="29783139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Key Concepts</a:t>
            </a:r>
            <a:endParaRPr lang="en-US" dirty="0"/>
          </a:p>
        </p:txBody>
      </p:sp>
      <p:sp>
        <p:nvSpPr>
          <p:cNvPr id="9" name="Content Placeholder 8"/>
          <p:cNvSpPr>
            <a:spLocks noGrp="1"/>
          </p:cNvSpPr>
          <p:nvPr>
            <p:ph idx="1"/>
          </p:nvPr>
        </p:nvSpPr>
        <p:spPr/>
        <p:txBody>
          <a:bodyPr/>
          <a:lstStyle/>
          <a:p>
            <a:r>
              <a:rPr lang="en-US" dirty="0" smtClean="0"/>
              <a:t>Degree Centrality</a:t>
            </a:r>
          </a:p>
          <a:p>
            <a:r>
              <a:rPr lang="en-US" dirty="0" smtClean="0"/>
              <a:t>Betweenness Centrality</a:t>
            </a:r>
          </a:p>
          <a:p>
            <a:r>
              <a:rPr lang="en-US" dirty="0" smtClean="0"/>
              <a:t>Network Variance Over Time</a:t>
            </a:r>
            <a:endParaRPr lang="en-US" dirty="0"/>
          </a:p>
        </p:txBody>
      </p:sp>
    </p:spTree>
    <p:extLst>
      <p:ext uri="{BB962C8B-B14F-4D97-AF65-F5344CB8AC3E}">
        <p14:creationId xmlns:p14="http://schemas.microsoft.com/office/powerpoint/2010/main" val="3120653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6201" y="495300"/>
            <a:ext cx="8490967" cy="5651500"/>
          </a:xfrm>
          <a:prstGeom prst="rect">
            <a:avLst/>
          </a:prstGeom>
        </p:spPr>
      </p:pic>
      <p:sp>
        <p:nvSpPr>
          <p:cNvPr id="5" name="TextBox 4"/>
          <p:cNvSpPr txBox="1"/>
          <p:nvPr/>
        </p:nvSpPr>
        <p:spPr>
          <a:xfrm>
            <a:off x="336201" y="4724400"/>
            <a:ext cx="8401399" cy="1200329"/>
          </a:xfrm>
          <a:prstGeom prst="rect">
            <a:avLst/>
          </a:prstGeom>
          <a:noFill/>
        </p:spPr>
        <p:txBody>
          <a:bodyPr wrap="square" rtlCol="0">
            <a:spAutoFit/>
          </a:bodyPr>
          <a:lstStyle/>
          <a:p>
            <a:pPr marL="342900" indent="-342900">
              <a:buFont typeface="+mj-lt"/>
              <a:buAutoNum type="arabicPeriod"/>
            </a:pPr>
            <a:r>
              <a:rPr lang="en-US" dirty="0" smtClean="0">
                <a:solidFill>
                  <a:schemeClr val="tx2">
                    <a:lumMod val="10000"/>
                  </a:schemeClr>
                </a:solidFill>
              </a:rPr>
              <a:t>Finding Connections – Animals? People? Snowmobiles? Overwhelmed.</a:t>
            </a:r>
          </a:p>
          <a:p>
            <a:pPr marL="342900" indent="-342900">
              <a:buFont typeface="+mj-lt"/>
              <a:buAutoNum type="arabicPeriod"/>
            </a:pPr>
            <a:r>
              <a:rPr lang="en-US" dirty="0" smtClean="0">
                <a:solidFill>
                  <a:schemeClr val="tx2">
                    <a:lumMod val="10000"/>
                  </a:schemeClr>
                </a:solidFill>
              </a:rPr>
              <a:t>The beach is different than the frozen tundra – But they both have footprints!</a:t>
            </a:r>
          </a:p>
          <a:p>
            <a:pPr marL="342900" indent="-342900">
              <a:buFont typeface="+mj-lt"/>
              <a:buAutoNum type="arabicPeriod"/>
            </a:pPr>
            <a:r>
              <a:rPr lang="en-US" dirty="0" smtClean="0">
                <a:solidFill>
                  <a:schemeClr val="tx2">
                    <a:lumMod val="10000"/>
                  </a:schemeClr>
                </a:solidFill>
              </a:rPr>
              <a:t>A rescue patrol has different needs than a tourist</a:t>
            </a:r>
          </a:p>
          <a:p>
            <a:pPr marL="342900" indent="-342900">
              <a:buFont typeface="+mj-lt"/>
              <a:buAutoNum type="arabicPeriod"/>
            </a:pPr>
            <a:r>
              <a:rPr lang="en-US" dirty="0" smtClean="0">
                <a:solidFill>
                  <a:schemeClr val="tx2">
                    <a:lumMod val="10000"/>
                  </a:schemeClr>
                </a:solidFill>
              </a:rPr>
              <a:t>What is our theory for *guessing* whose steps to follow?</a:t>
            </a:r>
            <a:endParaRPr lang="en-US" dirty="0">
              <a:solidFill>
                <a:schemeClr val="tx2">
                  <a:lumMod val="10000"/>
                </a:schemeClr>
              </a:solidFill>
            </a:endParaRPr>
          </a:p>
        </p:txBody>
      </p:sp>
      <p:sp>
        <p:nvSpPr>
          <p:cNvPr id="2" name="TextBox 1"/>
          <p:cNvSpPr txBox="1"/>
          <p:nvPr/>
        </p:nvSpPr>
        <p:spPr>
          <a:xfrm>
            <a:off x="736600" y="1028700"/>
            <a:ext cx="1261884" cy="707886"/>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4000" dirty="0" smtClean="0"/>
              <a:t>Data</a:t>
            </a:r>
            <a:endParaRPr lang="en-US" sz="4000" dirty="0"/>
          </a:p>
        </p:txBody>
      </p:sp>
      <p:sp>
        <p:nvSpPr>
          <p:cNvPr id="6" name="TextBox 5"/>
          <p:cNvSpPr txBox="1"/>
          <p:nvPr/>
        </p:nvSpPr>
        <p:spPr>
          <a:xfrm>
            <a:off x="3517900" y="1028700"/>
            <a:ext cx="2043147" cy="707886"/>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4000" dirty="0" smtClean="0"/>
              <a:t>Analysis</a:t>
            </a:r>
            <a:endParaRPr lang="en-US" sz="4000" dirty="0"/>
          </a:p>
        </p:txBody>
      </p:sp>
      <p:sp>
        <p:nvSpPr>
          <p:cNvPr id="7" name="TextBox 6"/>
          <p:cNvSpPr txBox="1"/>
          <p:nvPr/>
        </p:nvSpPr>
        <p:spPr>
          <a:xfrm>
            <a:off x="3517900" y="2641600"/>
            <a:ext cx="3086101" cy="707886"/>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4000" dirty="0" smtClean="0"/>
              <a:t>Computation</a:t>
            </a:r>
            <a:endParaRPr lang="en-US" sz="4000" dirty="0"/>
          </a:p>
        </p:txBody>
      </p:sp>
      <p:sp>
        <p:nvSpPr>
          <p:cNvPr id="8" name="TextBox 7"/>
          <p:cNvSpPr txBox="1"/>
          <p:nvPr/>
        </p:nvSpPr>
        <p:spPr>
          <a:xfrm>
            <a:off x="3517900" y="3746500"/>
            <a:ext cx="1774845" cy="707886"/>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4000" dirty="0" smtClean="0"/>
              <a:t>Theory</a:t>
            </a:r>
            <a:endParaRPr lang="en-US" sz="4000" dirty="0"/>
          </a:p>
        </p:txBody>
      </p:sp>
      <p:sp>
        <p:nvSpPr>
          <p:cNvPr id="9" name="TextBox 8"/>
          <p:cNvSpPr txBox="1"/>
          <p:nvPr/>
        </p:nvSpPr>
        <p:spPr>
          <a:xfrm>
            <a:off x="6604001" y="1206500"/>
            <a:ext cx="2108019" cy="707886"/>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4000" dirty="0" smtClean="0"/>
              <a:t>Methods</a:t>
            </a:r>
            <a:endParaRPr lang="en-US" sz="4000" dirty="0"/>
          </a:p>
        </p:txBody>
      </p:sp>
    </p:spTree>
    <p:extLst>
      <p:ext uri="{BB962C8B-B14F-4D97-AF65-F5344CB8AC3E}">
        <p14:creationId xmlns:p14="http://schemas.microsoft.com/office/powerpoint/2010/main" val="1199518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8178" name="Rectangle 1"/>
          <p:cNvSpPr>
            <a:spLocks noGrp="1" noChangeArrowheads="1"/>
          </p:cNvSpPr>
          <p:nvPr>
            <p:ph type="title"/>
          </p:nvPr>
        </p:nvSpPr>
        <p:spPr>
          <a:xfrm>
            <a:off x="685800" y="0"/>
            <a:ext cx="7770813" cy="1429871"/>
          </a:xfrm>
        </p:spPr>
        <p:txBody>
          <a:bodyPr/>
          <a:lstStyle/>
          <a:p>
            <a:pPr eaLnBrk="1" hangingPunct="1"/>
            <a:r>
              <a:rPr lang="en-US" dirty="0"/>
              <a:t>Validity</a:t>
            </a:r>
          </a:p>
        </p:txBody>
      </p:sp>
      <p:pic>
        <p:nvPicPr>
          <p:cNvPr id="178179" name="Picture 2"/>
          <p:cNvPicPr>
            <a:picLocks noChangeAspect="1" noChangeArrowheads="1"/>
          </p:cNvPicPr>
          <p:nvPr/>
        </p:nvPicPr>
        <p:blipFill>
          <a:blip r:embed="rId2"/>
          <a:srcRect/>
          <a:stretch>
            <a:fillRect/>
          </a:stretch>
        </p:blipFill>
        <p:spPr bwMode="auto">
          <a:xfrm>
            <a:off x="1321594" y="1001621"/>
            <a:ext cx="6911578" cy="4627811"/>
          </a:xfrm>
          <a:prstGeom prst="rect">
            <a:avLst/>
          </a:prstGeom>
          <a:noFill/>
          <a:ln w="12700">
            <a:noFill/>
            <a:miter lim="800000"/>
            <a:headEnd/>
            <a:tailEnd/>
          </a:ln>
        </p:spPr>
      </p:pic>
      <p:sp>
        <p:nvSpPr>
          <p:cNvPr id="178180" name="Rectangle 3"/>
          <p:cNvSpPr>
            <a:spLocks/>
          </p:cNvSpPr>
          <p:nvPr/>
        </p:nvSpPr>
        <p:spPr bwMode="auto">
          <a:xfrm>
            <a:off x="3624337" y="5691074"/>
            <a:ext cx="2417358" cy="261610"/>
          </a:xfrm>
          <a:prstGeom prst="rect">
            <a:avLst/>
          </a:prstGeom>
          <a:noFill/>
          <a:ln w="12700">
            <a:noFill/>
            <a:miter lim="800000"/>
            <a:headEnd/>
            <a:tailEnd/>
          </a:ln>
        </p:spPr>
        <p:txBody>
          <a:bodyPr wrap="none" lIns="0" tIns="0" rIns="0" bIns="0" anchor="ctr">
            <a:prstTxWarp prst="textNoShape">
              <a:avLst/>
            </a:prstTxWarp>
            <a:spAutoFit/>
          </a:bodyPr>
          <a:lstStyle/>
          <a:p>
            <a:r>
              <a:rPr lang="en-US" sz="1700" i="1" dirty="0">
                <a:ea typeface="Gill Sans" pitchFamily="29" charset="0"/>
                <a:cs typeface="Gill Sans" pitchFamily="29" charset="0"/>
              </a:rPr>
              <a:t>Diagram by James </a:t>
            </a:r>
            <a:r>
              <a:rPr lang="en-US" sz="1700" i="1" dirty="0" err="1">
                <a:ea typeface="Gill Sans" pitchFamily="29" charset="0"/>
                <a:cs typeface="Gill Sans" pitchFamily="29" charset="0"/>
              </a:rPr>
              <a:t>Howison</a:t>
            </a:r>
            <a:endParaRPr lang="en-US" sz="1700" i="1" dirty="0">
              <a:ea typeface="Gill Sans" pitchFamily="29" charset="0"/>
              <a:cs typeface="Gill Sans" pitchFamily="29" charset="0"/>
            </a:endParaRPr>
          </a:p>
        </p:txBody>
      </p:sp>
    </p:spTree>
    <p:extLst>
      <p:ext uri="{BB962C8B-B14F-4D97-AF65-F5344CB8AC3E}">
        <p14:creationId xmlns:p14="http://schemas.microsoft.com/office/powerpoint/2010/main" val="3443546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79" y="236045"/>
            <a:ext cx="8712285" cy="1442674"/>
          </a:xfrm>
        </p:spPr>
        <p:txBody>
          <a:bodyPr/>
          <a:lstStyle/>
          <a:p>
            <a:r>
              <a:rPr lang="en-US" sz="3600" dirty="0" smtClean="0"/>
              <a:t>Betweenness Centrality: Finding it Online</a:t>
            </a:r>
            <a:endParaRPr lang="en-US" sz="3600" dirty="0"/>
          </a:p>
        </p:txBody>
      </p:sp>
      <p:graphicFrame>
        <p:nvGraphicFramePr>
          <p:cNvPr id="6" name="Table 5"/>
          <p:cNvGraphicFramePr>
            <a:graphicFrameLocks noGrp="1"/>
          </p:cNvGraphicFramePr>
          <p:nvPr>
            <p:extLst>
              <p:ext uri="{D42A27DB-BD31-4B8C-83A1-F6EECF244321}">
                <p14:modId xmlns:p14="http://schemas.microsoft.com/office/powerpoint/2010/main" val="3828888714"/>
              </p:ext>
            </p:extLst>
          </p:nvPr>
        </p:nvGraphicFramePr>
        <p:xfrm>
          <a:off x="1281217" y="1879237"/>
          <a:ext cx="6669214" cy="1854200"/>
        </p:xfrm>
        <a:graphic>
          <a:graphicData uri="http://schemas.openxmlformats.org/drawingml/2006/table">
            <a:tbl>
              <a:tblPr firstRow="1" bandRow="1">
                <a:tableStyleId>{5C22544A-7EE6-4342-B048-85BDC9FD1C3A}</a:tableStyleId>
              </a:tblPr>
              <a:tblGrid>
                <a:gridCol w="3878525"/>
                <a:gridCol w="1389504"/>
                <a:gridCol w="1401185"/>
              </a:tblGrid>
              <a:tr h="370840">
                <a:tc>
                  <a:txBody>
                    <a:bodyPr/>
                    <a:lstStyle/>
                    <a:p>
                      <a:r>
                        <a:rPr lang="en-US" dirty="0" smtClean="0"/>
                        <a:t>Role</a:t>
                      </a:r>
                      <a:r>
                        <a:rPr lang="en-US" baseline="0" dirty="0" smtClean="0"/>
                        <a:t> and Name</a:t>
                      </a:r>
                      <a:endParaRPr lang="en-US" dirty="0"/>
                    </a:p>
                  </a:txBody>
                  <a:tcPr/>
                </a:tc>
                <a:tc>
                  <a:txBody>
                    <a:bodyPr/>
                    <a:lstStyle/>
                    <a:p>
                      <a:r>
                        <a:rPr lang="en-US" dirty="0" smtClean="0"/>
                        <a:t>Post Rank</a:t>
                      </a:r>
                      <a:endParaRPr lang="en-US" dirty="0"/>
                    </a:p>
                  </a:txBody>
                  <a:tcPr/>
                </a:tc>
                <a:tc>
                  <a:txBody>
                    <a:bodyPr/>
                    <a:lstStyle/>
                    <a:p>
                      <a:r>
                        <a:rPr lang="en-US" dirty="0" smtClean="0"/>
                        <a:t>Read Rank</a:t>
                      </a:r>
                      <a:endParaRPr lang="en-US" dirty="0"/>
                    </a:p>
                  </a:txBody>
                  <a:tcPr/>
                </a:tc>
              </a:tr>
              <a:tr h="370840">
                <a:tc>
                  <a:txBody>
                    <a:bodyPr/>
                    <a:lstStyle/>
                    <a:p>
                      <a:r>
                        <a:rPr lang="en-US" dirty="0" smtClean="0"/>
                        <a:t>APAN RFI Manager (Lucy)</a:t>
                      </a:r>
                      <a:endParaRPr lang="en-US" dirty="0"/>
                    </a:p>
                  </a:txBody>
                  <a:tcPr/>
                </a:tc>
                <a:tc>
                  <a:txBody>
                    <a:bodyPr/>
                    <a:lstStyle/>
                    <a:p>
                      <a:pPr algn="r"/>
                      <a:r>
                        <a:rPr lang="en-US" dirty="0" smtClean="0"/>
                        <a:t>14</a:t>
                      </a:r>
                      <a:endParaRPr lang="en-US" dirty="0"/>
                    </a:p>
                  </a:txBody>
                  <a:tcPr/>
                </a:tc>
                <a:tc>
                  <a:txBody>
                    <a:bodyPr/>
                    <a:lstStyle/>
                    <a:p>
                      <a:pPr algn="r"/>
                      <a:r>
                        <a:rPr lang="en-US" dirty="0" smtClean="0"/>
                        <a:t>14</a:t>
                      </a:r>
                      <a:endParaRPr lang="en-US" dirty="0"/>
                    </a:p>
                  </a:txBody>
                  <a:tcPr/>
                </a:tc>
              </a:tr>
              <a:tr h="370840">
                <a:tc>
                  <a:txBody>
                    <a:bodyPr/>
                    <a:lstStyle/>
                    <a:p>
                      <a:r>
                        <a:rPr lang="en-US" dirty="0" smtClean="0"/>
                        <a:t>Government Contractor (Andrea)</a:t>
                      </a:r>
                      <a:endParaRPr lang="en-US" dirty="0"/>
                    </a:p>
                  </a:txBody>
                  <a:tcPr/>
                </a:tc>
                <a:tc>
                  <a:txBody>
                    <a:bodyPr/>
                    <a:lstStyle/>
                    <a:p>
                      <a:pPr algn="r"/>
                      <a:r>
                        <a:rPr lang="en-US" dirty="0" smtClean="0"/>
                        <a:t>15</a:t>
                      </a:r>
                      <a:endParaRPr lang="en-US" dirty="0"/>
                    </a:p>
                  </a:txBody>
                  <a:tcPr/>
                </a:tc>
                <a:tc>
                  <a:txBody>
                    <a:bodyPr/>
                    <a:lstStyle/>
                    <a:p>
                      <a:pPr algn="r"/>
                      <a:r>
                        <a:rPr lang="en-US" dirty="0" smtClean="0"/>
                        <a:t>38</a:t>
                      </a:r>
                      <a:endParaRPr lang="en-US" dirty="0"/>
                    </a:p>
                  </a:txBody>
                  <a:tcPr/>
                </a:tc>
              </a:tr>
              <a:tr h="370840">
                <a:tc>
                  <a:txBody>
                    <a:bodyPr/>
                    <a:lstStyle/>
                    <a:p>
                      <a:r>
                        <a:rPr lang="en-US" dirty="0" smtClean="0"/>
                        <a:t>Senior GIS Specialist</a:t>
                      </a:r>
                      <a:r>
                        <a:rPr lang="en-US" baseline="0" dirty="0" smtClean="0"/>
                        <a:t> (Mike)</a:t>
                      </a:r>
                      <a:endParaRPr lang="en-US" dirty="0"/>
                    </a:p>
                  </a:txBody>
                  <a:tcPr/>
                </a:tc>
                <a:tc>
                  <a:txBody>
                    <a:bodyPr/>
                    <a:lstStyle/>
                    <a:p>
                      <a:pPr algn="r"/>
                      <a:r>
                        <a:rPr lang="en-US" dirty="0" smtClean="0"/>
                        <a:t>35</a:t>
                      </a:r>
                      <a:endParaRPr lang="en-US" dirty="0"/>
                    </a:p>
                  </a:txBody>
                  <a:tcPr/>
                </a:tc>
                <a:tc>
                  <a:txBody>
                    <a:bodyPr/>
                    <a:lstStyle/>
                    <a:p>
                      <a:pPr algn="r"/>
                      <a:r>
                        <a:rPr lang="en-US" dirty="0" smtClean="0"/>
                        <a:t>58</a:t>
                      </a:r>
                      <a:endParaRPr lang="en-US" dirty="0"/>
                    </a:p>
                  </a:txBody>
                  <a:tcPr/>
                </a:tc>
              </a:tr>
              <a:tr h="370840">
                <a:tc>
                  <a:txBody>
                    <a:bodyPr/>
                    <a:lstStyle/>
                    <a:p>
                      <a:r>
                        <a:rPr lang="en-US" dirty="0" smtClean="0"/>
                        <a:t>NGO Executive Director (Ruth)</a:t>
                      </a:r>
                      <a:endParaRPr lang="en-US" dirty="0"/>
                    </a:p>
                  </a:txBody>
                  <a:tcPr/>
                </a:tc>
                <a:tc>
                  <a:txBody>
                    <a:bodyPr/>
                    <a:lstStyle/>
                    <a:p>
                      <a:pPr algn="r"/>
                      <a:r>
                        <a:rPr lang="en-US" dirty="0" smtClean="0"/>
                        <a:t>26</a:t>
                      </a:r>
                      <a:endParaRPr lang="en-US" dirty="0"/>
                    </a:p>
                  </a:txBody>
                  <a:tcPr/>
                </a:tc>
                <a:tc>
                  <a:txBody>
                    <a:bodyPr/>
                    <a:lstStyle/>
                    <a:p>
                      <a:pPr algn="r"/>
                      <a:r>
                        <a:rPr lang="en-US" dirty="0" smtClean="0"/>
                        <a:t>468</a:t>
                      </a:r>
                      <a:endParaRPr lang="en-US" dirty="0"/>
                    </a:p>
                  </a:txBody>
                  <a:tcPr/>
                </a:tc>
              </a:tr>
            </a:tbl>
          </a:graphicData>
        </a:graphic>
      </p:graphicFrame>
      <p:pic>
        <p:nvPicPr>
          <p:cNvPr id="7" name="Picture 6"/>
          <p:cNvPicPr>
            <a:picLocks noChangeAspect="1"/>
          </p:cNvPicPr>
          <p:nvPr/>
        </p:nvPicPr>
        <p:blipFill>
          <a:blip r:embed="rId3"/>
          <a:stretch>
            <a:fillRect/>
          </a:stretch>
        </p:blipFill>
        <p:spPr>
          <a:xfrm>
            <a:off x="2372279" y="1879237"/>
            <a:ext cx="4301198" cy="4632749"/>
          </a:xfrm>
          <a:prstGeom prst="rect">
            <a:avLst/>
          </a:prstGeom>
        </p:spPr>
      </p:pic>
      <p:sp>
        <p:nvSpPr>
          <p:cNvPr id="10" name="Slide Number Placeholder 9"/>
          <p:cNvSpPr>
            <a:spLocks noGrp="1"/>
          </p:cNvSpPr>
          <p:nvPr>
            <p:ph type="sldNum" sz="quarter" idx="12"/>
          </p:nvPr>
        </p:nvSpPr>
        <p:spPr/>
        <p:txBody>
          <a:bodyPr/>
          <a:lstStyle/>
          <a:p>
            <a:fld id="{B9D2C864-9362-43C7-A136-D9C41D93A96D}" type="slidenum">
              <a:rPr lang="en-US" smtClean="0"/>
              <a:t>21</a:t>
            </a:fld>
            <a:endParaRPr lang="en-US"/>
          </a:p>
        </p:txBody>
      </p:sp>
    </p:spTree>
    <p:extLst>
      <p:ext uri="{BB962C8B-B14F-4D97-AF65-F5344CB8AC3E}">
        <p14:creationId xmlns:p14="http://schemas.microsoft.com/office/powerpoint/2010/main" val="4262366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900" decel="100000" fill="hold"/>
                                        <p:tgtEl>
                                          <p:spTgt spid="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Prominent, Contemporary Example: MOOCs</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87646" r="-87646"/>
          <a:stretch/>
        </p:blipFill>
        <p:spPr>
          <a:xfrm>
            <a:off x="-1397000" y="1869141"/>
            <a:ext cx="5698857" cy="3121959"/>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4300" y="1869844"/>
            <a:ext cx="1792284" cy="3121256"/>
          </a:xfrm>
          <a:prstGeom prst="rect">
            <a:avLst/>
          </a:prstGeom>
        </p:spPr>
      </p:pic>
      <p:sp>
        <p:nvSpPr>
          <p:cNvPr id="6" name="TextBox 5"/>
          <p:cNvSpPr txBox="1"/>
          <p:nvPr/>
        </p:nvSpPr>
        <p:spPr>
          <a:xfrm>
            <a:off x="3187701" y="2730500"/>
            <a:ext cx="2819400" cy="1077218"/>
          </a:xfrm>
          <a:prstGeom prst="rect">
            <a:avLst/>
          </a:prstGeom>
          <a:noFill/>
        </p:spPr>
        <p:txBody>
          <a:bodyPr wrap="square" rtlCol="0">
            <a:spAutoFit/>
          </a:bodyPr>
          <a:lstStyle/>
          <a:p>
            <a:r>
              <a:rPr lang="en-US" sz="3200" dirty="0" smtClean="0"/>
              <a:t>How do we get from A to B?</a:t>
            </a:r>
            <a:endParaRPr lang="en-US" sz="3200" dirty="0"/>
          </a:p>
        </p:txBody>
      </p:sp>
      <p:sp>
        <p:nvSpPr>
          <p:cNvPr id="9" name="TextBox 8"/>
          <p:cNvSpPr txBox="1"/>
          <p:nvPr/>
        </p:nvSpPr>
        <p:spPr>
          <a:xfrm>
            <a:off x="76662" y="1550894"/>
            <a:ext cx="3178386" cy="369332"/>
          </a:xfrm>
          <a:prstGeom prst="rect">
            <a:avLst/>
          </a:prstGeom>
          <a:noFill/>
        </p:spPr>
        <p:txBody>
          <a:bodyPr wrap="none" rtlCol="0">
            <a:spAutoFit/>
          </a:bodyPr>
          <a:lstStyle/>
          <a:p>
            <a:r>
              <a:rPr lang="en-US" dirty="0" smtClean="0"/>
              <a:t>Learning Technologies We use</a:t>
            </a:r>
            <a:endParaRPr lang="en-US" dirty="0"/>
          </a:p>
        </p:txBody>
      </p:sp>
      <p:sp>
        <p:nvSpPr>
          <p:cNvPr id="10" name="TextBox 9"/>
          <p:cNvSpPr txBox="1"/>
          <p:nvPr/>
        </p:nvSpPr>
        <p:spPr>
          <a:xfrm>
            <a:off x="5410662" y="1559254"/>
            <a:ext cx="3390672" cy="369332"/>
          </a:xfrm>
          <a:prstGeom prst="rect">
            <a:avLst/>
          </a:prstGeom>
          <a:noFill/>
        </p:spPr>
        <p:txBody>
          <a:bodyPr wrap="none" rtlCol="0">
            <a:spAutoFit/>
          </a:bodyPr>
          <a:lstStyle/>
          <a:p>
            <a:r>
              <a:rPr lang="en-US" dirty="0" smtClean="0"/>
              <a:t>Technologies We Use Every Day</a:t>
            </a:r>
            <a:endParaRPr lang="en-US" dirty="0"/>
          </a:p>
        </p:txBody>
      </p:sp>
      <p:sp>
        <p:nvSpPr>
          <p:cNvPr id="11" name="TextBox 10"/>
          <p:cNvSpPr txBox="1"/>
          <p:nvPr/>
        </p:nvSpPr>
        <p:spPr>
          <a:xfrm>
            <a:off x="2155513" y="5276447"/>
            <a:ext cx="873005" cy="523220"/>
          </a:xfrm>
          <a:prstGeom prst="rect">
            <a:avLst/>
          </a:prstGeom>
          <a:noFill/>
        </p:spPr>
        <p:txBody>
          <a:bodyPr wrap="none" rtlCol="0">
            <a:spAutoFit/>
          </a:bodyPr>
          <a:lstStyle/>
          <a:p>
            <a:r>
              <a:rPr lang="en-US" sz="2800" dirty="0" smtClean="0"/>
              <a:t>Pain</a:t>
            </a:r>
            <a:endParaRPr lang="en-US" sz="2800" dirty="0"/>
          </a:p>
        </p:txBody>
      </p:sp>
      <p:sp>
        <p:nvSpPr>
          <p:cNvPr id="12" name="TextBox 11"/>
          <p:cNvSpPr txBox="1"/>
          <p:nvPr/>
        </p:nvSpPr>
        <p:spPr>
          <a:xfrm>
            <a:off x="7964752" y="5262890"/>
            <a:ext cx="805329" cy="523220"/>
          </a:xfrm>
          <a:prstGeom prst="rect">
            <a:avLst/>
          </a:prstGeom>
          <a:noFill/>
        </p:spPr>
        <p:txBody>
          <a:bodyPr wrap="none" rtlCol="0">
            <a:spAutoFit/>
          </a:bodyPr>
          <a:lstStyle/>
          <a:p>
            <a:r>
              <a:rPr lang="en-US" sz="2800" dirty="0" smtClean="0"/>
              <a:t>Fun</a:t>
            </a:r>
            <a:endParaRPr lang="en-US" sz="2800" dirty="0"/>
          </a:p>
        </p:txBody>
      </p:sp>
    </p:spTree>
    <p:extLst>
      <p:ext uri="{BB962C8B-B14F-4D97-AF65-F5344CB8AC3E}">
        <p14:creationId xmlns:p14="http://schemas.microsoft.com/office/powerpoint/2010/main" val="609605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State of Learning Technology Design</a:t>
            </a:r>
            <a:endParaRPr lang="en-US" dirty="0"/>
          </a:p>
        </p:txBody>
      </p:sp>
      <p:sp>
        <p:nvSpPr>
          <p:cNvPr id="5" name="Text Placeholder 4"/>
          <p:cNvSpPr>
            <a:spLocks noGrp="1"/>
          </p:cNvSpPr>
          <p:nvPr>
            <p:ph type="body" idx="1"/>
          </p:nvPr>
        </p:nvSpPr>
        <p:spPr>
          <a:xfrm>
            <a:off x="5511705" y="2058895"/>
            <a:ext cx="3611880" cy="614082"/>
          </a:xfrm>
        </p:spPr>
        <p:txBody>
          <a:bodyPr/>
          <a:lstStyle/>
          <a:p>
            <a:r>
              <a:rPr lang="en-US" dirty="0" smtClean="0"/>
              <a:t>The Technologies We Design And Research</a:t>
            </a:r>
            <a:endParaRPr lang="en-US" dirty="0"/>
          </a:p>
        </p:txBody>
      </p:sp>
      <p:sp>
        <p:nvSpPr>
          <p:cNvPr id="6" name="Content Placeholder 5"/>
          <p:cNvSpPr>
            <a:spLocks noGrp="1"/>
          </p:cNvSpPr>
          <p:nvPr>
            <p:ph sz="half" idx="2"/>
          </p:nvPr>
        </p:nvSpPr>
        <p:spPr>
          <a:xfrm>
            <a:off x="5511705" y="2806706"/>
            <a:ext cx="3611880" cy="3014662"/>
          </a:xfrm>
        </p:spPr>
        <p:txBody>
          <a:bodyPr/>
          <a:lstStyle/>
          <a:p>
            <a:r>
              <a:rPr lang="en-US" dirty="0" smtClean="0"/>
              <a:t>Artisan Cheeses</a:t>
            </a:r>
          </a:p>
          <a:p>
            <a:r>
              <a:rPr lang="en-US" dirty="0" smtClean="0"/>
              <a:t>They do not scale</a:t>
            </a:r>
            <a:endParaRPr lang="en-US" dirty="0"/>
          </a:p>
        </p:txBody>
      </p:sp>
      <p:sp>
        <p:nvSpPr>
          <p:cNvPr id="7" name="Text Placeholder 6"/>
          <p:cNvSpPr>
            <a:spLocks noGrp="1"/>
          </p:cNvSpPr>
          <p:nvPr>
            <p:ph type="body" sz="quarter" idx="3"/>
          </p:nvPr>
        </p:nvSpPr>
        <p:spPr>
          <a:xfrm>
            <a:off x="25413" y="2059420"/>
            <a:ext cx="3611880" cy="614082"/>
          </a:xfrm>
        </p:spPr>
        <p:txBody>
          <a:bodyPr/>
          <a:lstStyle/>
          <a:p>
            <a:r>
              <a:rPr lang="en-US" dirty="0" smtClean="0"/>
              <a:t>Learning Technologies We Use</a:t>
            </a:r>
            <a:endParaRPr lang="en-US" dirty="0"/>
          </a:p>
        </p:txBody>
      </p:sp>
      <p:sp>
        <p:nvSpPr>
          <p:cNvPr id="8" name="Content Placeholder 7"/>
          <p:cNvSpPr>
            <a:spLocks noGrp="1"/>
          </p:cNvSpPr>
          <p:nvPr>
            <p:ph sz="quarter" idx="4"/>
          </p:nvPr>
        </p:nvSpPr>
        <p:spPr>
          <a:xfrm>
            <a:off x="25413" y="2790298"/>
            <a:ext cx="3611880" cy="3014662"/>
          </a:xfrm>
        </p:spPr>
        <p:txBody>
          <a:bodyPr/>
          <a:lstStyle/>
          <a:p>
            <a:r>
              <a:rPr lang="en-US" dirty="0" smtClean="0"/>
              <a:t>Massive</a:t>
            </a:r>
          </a:p>
          <a:p>
            <a:r>
              <a:rPr lang="en-US" dirty="0" smtClean="0"/>
              <a:t>Unfriendly</a:t>
            </a:r>
            <a:endParaRPr lang="en-US" dirty="0"/>
          </a:p>
        </p:txBody>
      </p:sp>
      <p:pic>
        <p:nvPicPr>
          <p:cNvPr id="2" name="Picture 1"/>
          <p:cNvPicPr>
            <a:picLocks noChangeAspect="1"/>
          </p:cNvPicPr>
          <p:nvPr/>
        </p:nvPicPr>
        <p:blipFill>
          <a:blip r:embed="rId3"/>
          <a:stretch>
            <a:fillRect/>
          </a:stretch>
        </p:blipFill>
        <p:spPr>
          <a:xfrm>
            <a:off x="335293" y="4085167"/>
            <a:ext cx="3302000" cy="2413000"/>
          </a:xfrm>
          <a:prstGeom prst="rect">
            <a:avLst/>
          </a:prstGeom>
        </p:spPr>
      </p:pic>
      <p:pic>
        <p:nvPicPr>
          <p:cNvPr id="3" name="Picture 2"/>
          <p:cNvPicPr>
            <a:picLocks noChangeAspect="1"/>
          </p:cNvPicPr>
          <p:nvPr/>
        </p:nvPicPr>
        <p:blipFill>
          <a:blip r:embed="rId4"/>
          <a:stretch>
            <a:fillRect/>
          </a:stretch>
        </p:blipFill>
        <p:spPr>
          <a:xfrm>
            <a:off x="6079055" y="4083807"/>
            <a:ext cx="2953280" cy="2414360"/>
          </a:xfrm>
          <a:prstGeom prst="rect">
            <a:avLst/>
          </a:prstGeom>
        </p:spPr>
      </p:pic>
      <p:pic>
        <p:nvPicPr>
          <p:cNvPr id="9" name="Picture 8"/>
          <p:cNvPicPr>
            <a:picLocks noChangeAspect="1"/>
          </p:cNvPicPr>
          <p:nvPr/>
        </p:nvPicPr>
        <p:blipFill>
          <a:blip r:embed="rId5"/>
          <a:stretch>
            <a:fillRect/>
          </a:stretch>
        </p:blipFill>
        <p:spPr>
          <a:xfrm>
            <a:off x="3637293" y="2523066"/>
            <a:ext cx="1739900" cy="1159933"/>
          </a:xfrm>
          <a:prstGeom prst="rect">
            <a:avLst/>
          </a:prstGeom>
        </p:spPr>
      </p:pic>
      <p:pic>
        <p:nvPicPr>
          <p:cNvPr id="10" name="Picture 9"/>
          <p:cNvPicPr>
            <a:picLocks noChangeAspect="1"/>
          </p:cNvPicPr>
          <p:nvPr/>
        </p:nvPicPr>
        <p:blipFill>
          <a:blip r:embed="rId6"/>
          <a:stretch>
            <a:fillRect/>
          </a:stretch>
        </p:blipFill>
        <p:spPr>
          <a:xfrm>
            <a:off x="3819327" y="3945467"/>
            <a:ext cx="1557866" cy="1557866"/>
          </a:xfrm>
          <a:prstGeom prst="rect">
            <a:avLst/>
          </a:prstGeom>
        </p:spPr>
      </p:pic>
      <p:pic>
        <p:nvPicPr>
          <p:cNvPr id="11" name="Picture 10"/>
          <p:cNvPicPr>
            <a:picLocks noChangeAspect="1"/>
          </p:cNvPicPr>
          <p:nvPr/>
        </p:nvPicPr>
        <p:blipFill>
          <a:blip r:embed="rId7"/>
          <a:stretch>
            <a:fillRect/>
          </a:stretch>
        </p:blipFill>
        <p:spPr>
          <a:xfrm>
            <a:off x="3819327" y="5571067"/>
            <a:ext cx="2535767" cy="1117838"/>
          </a:xfrm>
          <a:prstGeom prst="rect">
            <a:avLst/>
          </a:prstGeom>
        </p:spPr>
      </p:pic>
    </p:spTree>
    <p:extLst>
      <p:ext uri="{BB962C8B-B14F-4D97-AF65-F5344CB8AC3E}">
        <p14:creationId xmlns:p14="http://schemas.microsoft.com/office/powerpoint/2010/main" val="22317104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 calcmode="lin" valueType="num">
                                      <p:cBhvr>
                                        <p:cTn id="2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9"/>
                                        </p:tgtEl>
                                        <p:attrNameLst>
                                          <p:attrName>ppt_y</p:attrName>
                                        </p:attrNameLst>
                                      </p:cBhvr>
                                      <p:tavLst>
                                        <p:tav tm="0" fmla="#ppt_y+(sin(-2*pi*(1-$))*-#ppt_x+cos(-2*pi*(1-$))*(1-#ppt_y))*(1-$)">
                                          <p:val>
                                            <p:fltVal val="0"/>
                                          </p:val>
                                        </p:tav>
                                        <p:tav tm="100000">
                                          <p:val>
                                            <p:fltVal val="1"/>
                                          </p:val>
                                        </p:tav>
                                      </p:tavLst>
                                    </p:anim>
                                  </p:childTnLst>
                                </p:cTn>
                              </p:par>
                              <p:par>
                                <p:cTn id="26" presetID="15"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25"/>
            <a:ext cx="7770813" cy="742577"/>
          </a:xfrm>
        </p:spPr>
        <p:txBody>
          <a:bodyPr>
            <a:normAutofit fontScale="90000"/>
          </a:bodyPr>
          <a:lstStyle/>
          <a:p>
            <a:r>
              <a:rPr lang="en-US" dirty="0" smtClean="0"/>
              <a:t>A Pragmatic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6574656"/>
              </p:ext>
            </p:extLst>
          </p:nvPr>
        </p:nvGraphicFramePr>
        <p:xfrm>
          <a:off x="50799" y="1577687"/>
          <a:ext cx="9025247" cy="441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1401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Technology Design</a:t>
            </a:r>
            <a:endParaRPr lang="en-US" dirty="0"/>
          </a:p>
        </p:txBody>
      </p:sp>
      <p:sp>
        <p:nvSpPr>
          <p:cNvPr id="5" name="Text Placeholder 4"/>
          <p:cNvSpPr>
            <a:spLocks noGrp="1"/>
          </p:cNvSpPr>
          <p:nvPr>
            <p:ph type="body" idx="1"/>
          </p:nvPr>
        </p:nvSpPr>
        <p:spPr/>
        <p:txBody>
          <a:bodyPr/>
          <a:lstStyle/>
          <a:p>
            <a:r>
              <a:rPr lang="en-US" dirty="0" smtClean="0"/>
              <a:t>Design</a:t>
            </a:r>
            <a:endParaRPr lang="en-US" dirty="0"/>
          </a:p>
        </p:txBody>
      </p:sp>
      <p:sp>
        <p:nvSpPr>
          <p:cNvPr id="6" name="Content Placeholder 5"/>
          <p:cNvSpPr>
            <a:spLocks noGrp="1"/>
          </p:cNvSpPr>
          <p:nvPr>
            <p:ph sz="half" idx="2"/>
          </p:nvPr>
        </p:nvSpPr>
        <p:spPr/>
        <p:txBody>
          <a:bodyPr/>
          <a:lstStyle/>
          <a:p>
            <a:r>
              <a:rPr lang="en-US" dirty="0" smtClean="0"/>
              <a:t>“If you build it, they will come” – Kevin Costner’s character in </a:t>
            </a:r>
            <a:r>
              <a:rPr lang="en-US" i="1" dirty="0" smtClean="0"/>
              <a:t>Field of Dreams</a:t>
            </a:r>
            <a:endParaRPr lang="en-US" i="1" dirty="0"/>
          </a:p>
        </p:txBody>
      </p:sp>
      <p:sp>
        <p:nvSpPr>
          <p:cNvPr id="7" name="Text Placeholder 6"/>
          <p:cNvSpPr>
            <a:spLocks noGrp="1"/>
          </p:cNvSpPr>
          <p:nvPr>
            <p:ph type="body" sz="quarter" idx="3"/>
          </p:nvPr>
        </p:nvSpPr>
        <p:spPr>
          <a:xfrm>
            <a:off x="2762726" y="3780118"/>
            <a:ext cx="3611880" cy="614082"/>
          </a:xfrm>
        </p:spPr>
        <p:txBody>
          <a:bodyPr/>
          <a:lstStyle/>
          <a:p>
            <a:r>
              <a:rPr lang="en-US" b="1" dirty="0" smtClean="0"/>
              <a:t>Infrastructure</a:t>
            </a:r>
            <a:endParaRPr lang="en-US" b="1" dirty="0"/>
          </a:p>
        </p:txBody>
      </p:sp>
      <p:sp>
        <p:nvSpPr>
          <p:cNvPr id="8" name="Content Placeholder 7"/>
          <p:cNvSpPr>
            <a:spLocks noGrp="1"/>
          </p:cNvSpPr>
          <p:nvPr>
            <p:ph sz="quarter" idx="4"/>
          </p:nvPr>
        </p:nvSpPr>
        <p:spPr/>
        <p:txBody>
          <a:bodyPr/>
          <a:lstStyle/>
          <a:p>
            <a:r>
              <a:rPr lang="en-US" dirty="0" smtClean="0"/>
              <a:t>“Supposing is good, and finding out is better” – Mark Twain</a:t>
            </a:r>
            <a:endParaRPr lang="en-US" dirty="0"/>
          </a:p>
        </p:txBody>
      </p:sp>
      <p:sp>
        <p:nvSpPr>
          <p:cNvPr id="9" name="Content Placeholder 7"/>
          <p:cNvSpPr txBox="1">
            <a:spLocks/>
          </p:cNvSpPr>
          <p:nvPr/>
        </p:nvSpPr>
        <p:spPr>
          <a:xfrm>
            <a:off x="1536700" y="4394200"/>
            <a:ext cx="6108700" cy="21383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ts val="2000"/>
              </a:spcBef>
              <a:buFontTx/>
              <a:buBlip>
                <a:blip r:embed="rId2"/>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2"/>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a:t>Resources appear, too, as shared visions of the possible and acceptable dreams </a:t>
            </a:r>
            <a:r>
              <a:rPr lang="en-US" dirty="0" smtClean="0"/>
              <a:t>of the </a:t>
            </a:r>
            <a:r>
              <a:rPr lang="en-US" dirty="0"/>
              <a:t>innovative, as techniques, knowledge, know-how, and the institutions </a:t>
            </a:r>
            <a:r>
              <a:rPr lang="en-US" dirty="0" smtClean="0"/>
              <a:t>for learning </a:t>
            </a:r>
            <a:r>
              <a:rPr lang="en-US" dirty="0"/>
              <a:t>these things. </a:t>
            </a:r>
            <a:r>
              <a:rPr lang="en-US" b="1" i="1" dirty="0"/>
              <a:t>Infrastructure</a:t>
            </a:r>
            <a:r>
              <a:rPr lang="en-US" dirty="0"/>
              <a:t> in these terms is a dense interwoven </a:t>
            </a:r>
            <a:r>
              <a:rPr lang="en-US" dirty="0" smtClean="0"/>
              <a:t>fabric that </a:t>
            </a:r>
            <a:r>
              <a:rPr lang="en-US" dirty="0"/>
              <a:t>is, at the same time, dynamic, thoroughly ecological, even fragile</a:t>
            </a:r>
            <a:r>
              <a:rPr lang="en-US" dirty="0" smtClean="0"/>
              <a:t>.  —</a:t>
            </a:r>
            <a:r>
              <a:rPr lang="en-US" dirty="0" err="1"/>
              <a:t>Bucciarelli</a:t>
            </a:r>
            <a:r>
              <a:rPr lang="en-US" dirty="0"/>
              <a:t>, 1994, p. 131</a:t>
            </a:r>
          </a:p>
        </p:txBody>
      </p:sp>
      <p:sp>
        <p:nvSpPr>
          <p:cNvPr id="10" name="Text Placeholder 6"/>
          <p:cNvSpPr txBox="1">
            <a:spLocks/>
          </p:cNvSpPr>
          <p:nvPr/>
        </p:nvSpPr>
        <p:spPr>
          <a:xfrm>
            <a:off x="4997926" y="1576295"/>
            <a:ext cx="3611880" cy="614082"/>
          </a:xfrm>
          <a:prstGeom prst="rect">
            <a:avLst/>
          </a:prstGeom>
        </p:spPr>
        <p:txBody>
          <a:bodyPr vert="horz" lIns="91440" tIns="45720" rIns="91440" bIns="45720" rtlCol="0" anchor="b" anchorCtr="0">
            <a:noAutofit/>
          </a:bodyPr>
          <a:lstStyle>
            <a:lvl1pPr marL="0" indent="0" algn="ctr" defTabSz="914400" rtl="0" eaLnBrk="1" latinLnBrk="0" hangingPunct="1">
              <a:spcBef>
                <a:spcPts val="0"/>
              </a:spcBef>
              <a:buFontTx/>
              <a:buNone/>
              <a:defRPr sz="2800" b="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lgn="l" defTabSz="914400" rtl="0" eaLnBrk="1" latinLnBrk="0" hangingPunct="1">
              <a:spcBef>
                <a:spcPts val="600"/>
              </a:spcBef>
              <a:buFontTx/>
              <a:buNone/>
              <a:defRPr sz="20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914400" indent="0" algn="l" defTabSz="914400" rtl="0" eaLnBrk="1" latinLnBrk="0" hangingPunct="1">
              <a:spcBef>
                <a:spcPts val="600"/>
              </a:spcBef>
              <a:buFontTx/>
              <a:buNone/>
              <a:defRPr sz="18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0" algn="l" defTabSz="914400" rtl="0" eaLnBrk="1" latinLnBrk="0" hangingPunct="1">
              <a:spcBef>
                <a:spcPts val="600"/>
              </a:spcBef>
              <a:buFontTx/>
              <a:buNone/>
              <a:defRPr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828800" indent="0" algn="l" defTabSz="914400" rtl="0" eaLnBrk="1" latinLnBrk="0" hangingPunct="1">
              <a:spcBef>
                <a:spcPts val="600"/>
              </a:spcBef>
              <a:buFontTx/>
              <a:buNone/>
              <a:defRPr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2860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7432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32004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6576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smtClean="0"/>
              <a:t>Research</a:t>
            </a:r>
            <a:endParaRPr lang="en-US" dirty="0"/>
          </a:p>
        </p:txBody>
      </p:sp>
    </p:spTree>
    <p:extLst>
      <p:ext uri="{BB962C8B-B14F-4D97-AF65-F5344CB8AC3E}">
        <p14:creationId xmlns:p14="http://schemas.microsoft.com/office/powerpoint/2010/main" val="3512420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strips(downLeft)">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10" name="Picture 9"/>
          <p:cNvPicPr>
            <a:picLocks noChangeAspect="1"/>
          </p:cNvPicPr>
          <p:nvPr/>
        </p:nvPicPr>
        <p:blipFill>
          <a:blip r:embed="rId3"/>
          <a:stretch>
            <a:fillRect/>
          </a:stretch>
        </p:blipFill>
        <p:spPr>
          <a:xfrm>
            <a:off x="177800" y="279400"/>
            <a:ext cx="8574450" cy="5707063"/>
          </a:xfrm>
          <a:prstGeom prst="rect">
            <a:avLst/>
          </a:prstGeom>
        </p:spPr>
      </p:pic>
      <p:pic>
        <p:nvPicPr>
          <p:cNvPr id="13" name="Picture 12" descr="Taste-of-Chicago-crow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5600" y="406400"/>
            <a:ext cx="8229600" cy="5260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descr="NetworkA.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 y="812800"/>
            <a:ext cx="4224247" cy="4205960"/>
          </a:xfrm>
          <a:prstGeom prst="rect">
            <a:avLst/>
          </a:prstGeom>
        </p:spPr>
      </p:pic>
      <p:pic>
        <p:nvPicPr>
          <p:cNvPr id="15" name="Picture 14" descr="NetworkB.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75137" y="812800"/>
            <a:ext cx="4754563" cy="4205960"/>
          </a:xfrm>
          <a:prstGeom prst="rect">
            <a:avLst/>
          </a:prstGeom>
        </p:spPr>
      </p:pic>
      <p:sp>
        <p:nvSpPr>
          <p:cNvPr id="2" name="TextBox 1"/>
          <p:cNvSpPr txBox="1"/>
          <p:nvPr/>
        </p:nvSpPr>
        <p:spPr>
          <a:xfrm>
            <a:off x="685800" y="2218267"/>
            <a:ext cx="2929007" cy="2031325"/>
          </a:xfrm>
          <a:prstGeom prst="rect">
            <a:avLst/>
          </a:prstGeom>
          <a:noFill/>
        </p:spPr>
        <p:txBody>
          <a:bodyPr wrap="none" rtlCol="0">
            <a:spAutoFit/>
          </a:bodyPr>
          <a:lstStyle/>
          <a:p>
            <a:pPr marL="285750" indent="-285750">
              <a:buFont typeface="Arial"/>
              <a:buChar char="•"/>
            </a:pPr>
            <a:r>
              <a:rPr lang="en-US" dirty="0" smtClean="0"/>
              <a:t>Leadership</a:t>
            </a:r>
          </a:p>
          <a:p>
            <a:pPr marL="285750" indent="-285750">
              <a:buFont typeface="Arial"/>
              <a:buChar char="•"/>
            </a:pPr>
            <a:r>
              <a:rPr lang="en-US" dirty="0" smtClean="0"/>
              <a:t>Coordination</a:t>
            </a:r>
          </a:p>
          <a:p>
            <a:pPr marL="285750" indent="-285750">
              <a:buFont typeface="Arial"/>
              <a:buChar char="•"/>
            </a:pPr>
            <a:r>
              <a:rPr lang="en-US" dirty="0" smtClean="0"/>
              <a:t>Knowledge Construction</a:t>
            </a:r>
          </a:p>
          <a:p>
            <a:pPr marL="285750" indent="-285750">
              <a:buFont typeface="Arial"/>
              <a:buChar char="•"/>
            </a:pPr>
            <a:r>
              <a:rPr lang="en-US" dirty="0" smtClean="0"/>
              <a:t>Information Diffusion</a:t>
            </a:r>
          </a:p>
          <a:p>
            <a:pPr marL="285750" indent="-285750">
              <a:buFont typeface="Arial"/>
              <a:buChar char="•"/>
            </a:pPr>
            <a:r>
              <a:rPr lang="en-US" dirty="0" smtClean="0"/>
              <a:t>Discourse</a:t>
            </a:r>
          </a:p>
          <a:p>
            <a:pPr marL="285750" indent="-285750">
              <a:buFont typeface="Arial"/>
              <a:buChar char="•"/>
            </a:pPr>
            <a:r>
              <a:rPr lang="en-US" dirty="0" smtClean="0"/>
              <a:t>Negotiation</a:t>
            </a:r>
          </a:p>
          <a:p>
            <a:pPr marL="285750" indent="-285750">
              <a:buFont typeface="Arial"/>
              <a:buChar char="•"/>
            </a:pPr>
            <a:r>
              <a:rPr lang="en-US" dirty="0" smtClean="0"/>
              <a:t>Knowledge Transfer</a:t>
            </a:r>
            <a:endParaRPr lang="en-US" dirty="0"/>
          </a:p>
        </p:txBody>
      </p:sp>
    </p:spTree>
    <p:extLst>
      <p:ext uri="{BB962C8B-B14F-4D97-AF65-F5344CB8AC3E}">
        <p14:creationId xmlns:p14="http://schemas.microsoft.com/office/powerpoint/2010/main" val="16438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nodeType="clickEffect">
                                  <p:stCondLst>
                                    <p:cond delay="0"/>
                                  </p:stCondLst>
                                  <p:childTnLst>
                                    <p:anim calcmode="lin" valueType="num">
                                      <p:cBhvr>
                                        <p:cTn id="13" dur="1000"/>
                                        <p:tgtEl>
                                          <p:spTgt spid="10"/>
                                        </p:tgtEl>
                                        <p:attrNameLst>
                                          <p:attrName>ppt_w</p:attrName>
                                        </p:attrNameLst>
                                      </p:cBhvr>
                                      <p:tavLst>
                                        <p:tav tm="0">
                                          <p:val>
                                            <p:strVal val="ppt_w"/>
                                          </p:val>
                                        </p:tav>
                                        <p:tav tm="100000">
                                          <p:val>
                                            <p:strVal val="ppt_w*0.70"/>
                                          </p:val>
                                        </p:tav>
                                      </p:tavLst>
                                    </p:anim>
                                    <p:anim calcmode="lin" valueType="num">
                                      <p:cBhvr>
                                        <p:cTn id="14" dur="1000"/>
                                        <p:tgtEl>
                                          <p:spTgt spid="10"/>
                                        </p:tgtEl>
                                        <p:attrNameLst>
                                          <p:attrName>ppt_h</p:attrName>
                                        </p:attrNameLst>
                                      </p:cBhvr>
                                      <p:tavLst>
                                        <p:tav tm="0">
                                          <p:val>
                                            <p:strVal val="ppt_h"/>
                                          </p:val>
                                        </p:tav>
                                        <p:tav tm="100000">
                                          <p:val>
                                            <p:strVal val="ppt_h"/>
                                          </p:val>
                                        </p:tav>
                                      </p:tavLst>
                                    </p:anim>
                                    <p:animEffect transition="out" filter="fade">
                                      <p:cBhvr>
                                        <p:cTn id="15" dur="1000"/>
                                        <p:tgtEl>
                                          <p:spTgt spid="10"/>
                                        </p:tgtEl>
                                      </p:cBhvr>
                                    </p:animEffect>
                                    <p:set>
                                      <p:cBhvr>
                                        <p:cTn id="16" dur="1" fill="hold">
                                          <p:stCondLst>
                                            <p:cond delay="9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xit" presetSubtype="0" fill="hold" nodeType="clickEffect">
                                  <p:stCondLst>
                                    <p:cond delay="0"/>
                                  </p:stCondLst>
                                  <p:childTnLst>
                                    <p:anim calcmode="lin" valueType="num">
                                      <p:cBhvr>
                                        <p:cTn id="27" dur="1000"/>
                                        <p:tgtEl>
                                          <p:spTgt spid="13"/>
                                        </p:tgtEl>
                                        <p:attrNameLst>
                                          <p:attrName>ppt_w</p:attrName>
                                        </p:attrNameLst>
                                      </p:cBhvr>
                                      <p:tavLst>
                                        <p:tav tm="0">
                                          <p:val>
                                            <p:strVal val="ppt_w"/>
                                          </p:val>
                                        </p:tav>
                                        <p:tav tm="100000">
                                          <p:val>
                                            <p:strVal val="ppt_w*0.70"/>
                                          </p:val>
                                        </p:tav>
                                      </p:tavLst>
                                    </p:anim>
                                    <p:anim calcmode="lin" valueType="num">
                                      <p:cBhvr>
                                        <p:cTn id="28" dur="1000"/>
                                        <p:tgtEl>
                                          <p:spTgt spid="13"/>
                                        </p:tgtEl>
                                        <p:attrNameLst>
                                          <p:attrName>ppt_h</p:attrName>
                                        </p:attrNameLst>
                                      </p:cBhvr>
                                      <p:tavLst>
                                        <p:tav tm="0">
                                          <p:val>
                                            <p:strVal val="ppt_h"/>
                                          </p:val>
                                        </p:tav>
                                        <p:tav tm="100000">
                                          <p:val>
                                            <p:strVal val="ppt_h"/>
                                          </p:val>
                                        </p:tav>
                                      </p:tavLst>
                                    </p:anim>
                                    <p:animEffect transition="out" filter="fade">
                                      <p:cBhvr>
                                        <p:cTn id="29" dur="1000"/>
                                        <p:tgtEl>
                                          <p:spTgt spid="13"/>
                                        </p:tgtEl>
                                      </p:cBhvr>
                                    </p:animEffect>
                                    <p:set>
                                      <p:cBhvr>
                                        <p:cTn id="30" dur="1" fill="hold">
                                          <p:stCondLst>
                                            <p:cond delay="9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strVal val="#ppt_w*0.70"/>
                                          </p:val>
                                        </p:tav>
                                        <p:tav tm="100000">
                                          <p:val>
                                            <p:strVal val="#ppt_w"/>
                                          </p:val>
                                        </p:tav>
                                      </p:tavLst>
                                    </p:anim>
                                    <p:anim calcmode="lin" valueType="num">
                                      <p:cBhvr>
                                        <p:cTn id="36" dur="1000" fill="hold"/>
                                        <p:tgtEl>
                                          <p:spTgt spid="14"/>
                                        </p:tgtEl>
                                        <p:attrNameLst>
                                          <p:attrName>ppt_h</p:attrName>
                                        </p:attrNameLst>
                                      </p:cBhvr>
                                      <p:tavLst>
                                        <p:tav tm="0">
                                          <p:val>
                                            <p:strVal val="#ppt_h"/>
                                          </p:val>
                                        </p:tav>
                                        <p:tav tm="100000">
                                          <p:val>
                                            <p:strVal val="#ppt_h"/>
                                          </p:val>
                                        </p:tav>
                                      </p:tavLst>
                                    </p:anim>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strVal val="#ppt_w*0.70"/>
                                          </p:val>
                                        </p:tav>
                                        <p:tav tm="100000">
                                          <p:val>
                                            <p:strVal val="#ppt_w"/>
                                          </p:val>
                                        </p:tav>
                                      </p:tavLst>
                                    </p:anim>
                                    <p:anim calcmode="lin" valueType="num">
                                      <p:cBhvr>
                                        <p:cTn id="43" dur="1000" fill="hold"/>
                                        <p:tgtEl>
                                          <p:spTgt spid="15"/>
                                        </p:tgtEl>
                                        <p:attrNameLst>
                                          <p:attrName>ppt_h</p:attrName>
                                        </p:attrNameLst>
                                      </p:cBhvr>
                                      <p:tavLst>
                                        <p:tav tm="0">
                                          <p:val>
                                            <p:strVal val="#ppt_h"/>
                                          </p:val>
                                        </p:tav>
                                        <p:tav tm="100000">
                                          <p:val>
                                            <p:strVal val="#ppt_h"/>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nodeType="clickEffect">
                                  <p:stCondLst>
                                    <p:cond delay="0"/>
                                  </p:stCondLst>
                                  <p:childTnLst>
                                    <p:set>
                                      <p:cBhvr>
                                        <p:cTn id="53" dur="1" fill="hold">
                                          <p:stCondLst>
                                            <p:cond delay="0"/>
                                          </p:stCondLst>
                                        </p:cTn>
                                        <p:tgtEl>
                                          <p:spTgt spid="2">
                                            <p:txEl>
                                              <p:pRg st="0" end="0"/>
                                            </p:txEl>
                                          </p:spTgt>
                                        </p:tgtEl>
                                        <p:attrNameLst>
                                          <p:attrName>style.visibility</p:attrName>
                                        </p:attrNameLst>
                                      </p:cBhvr>
                                      <p:to>
                                        <p:strVal val="visible"/>
                                      </p:to>
                                    </p:set>
                                    <p:animEffect transition="in" filter="fade">
                                      <p:cBhvr>
                                        <p:cTn id="54" dur="800" decel="100000"/>
                                        <p:tgtEl>
                                          <p:spTgt spid="2">
                                            <p:txEl>
                                              <p:pRg st="0" end="0"/>
                                            </p:txEl>
                                          </p:spTgt>
                                        </p:tgtEl>
                                      </p:cBhvr>
                                    </p:animEffect>
                                    <p:anim calcmode="lin" valueType="num">
                                      <p:cBhvr>
                                        <p:cTn id="55"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56"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57"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par>
                                <p:cTn id="60" presetID="30" presetClass="entr" presetSubtype="0" fill="hold" nodeType="withEffect">
                                  <p:stCondLst>
                                    <p:cond delay="0"/>
                                  </p:stCondLst>
                                  <p:childTnLst>
                                    <p:set>
                                      <p:cBhvr>
                                        <p:cTn id="61" dur="1" fill="hold">
                                          <p:stCondLst>
                                            <p:cond delay="0"/>
                                          </p:stCondLst>
                                        </p:cTn>
                                        <p:tgtEl>
                                          <p:spTgt spid="2">
                                            <p:txEl>
                                              <p:pRg st="1" end="1"/>
                                            </p:txEl>
                                          </p:spTgt>
                                        </p:tgtEl>
                                        <p:attrNameLst>
                                          <p:attrName>style.visibility</p:attrName>
                                        </p:attrNameLst>
                                      </p:cBhvr>
                                      <p:to>
                                        <p:strVal val="visible"/>
                                      </p:to>
                                    </p:set>
                                    <p:animEffect transition="in" filter="fade">
                                      <p:cBhvr>
                                        <p:cTn id="62" dur="800" decel="100000"/>
                                        <p:tgtEl>
                                          <p:spTgt spid="2">
                                            <p:txEl>
                                              <p:pRg st="1" end="1"/>
                                            </p:txEl>
                                          </p:spTgt>
                                        </p:tgtEl>
                                      </p:cBhvr>
                                    </p:animEffect>
                                    <p:anim calcmode="lin" valueType="num">
                                      <p:cBhvr>
                                        <p:cTn id="63" dur="800" decel="100000" fill="hold"/>
                                        <p:tgtEl>
                                          <p:spTgt spid="2">
                                            <p:txEl>
                                              <p:pRg st="1" end="1"/>
                                            </p:txEl>
                                          </p:spTgt>
                                        </p:tgtEl>
                                        <p:attrNameLst>
                                          <p:attrName>style.rotation</p:attrName>
                                        </p:attrNameLst>
                                      </p:cBhvr>
                                      <p:tavLst>
                                        <p:tav tm="0">
                                          <p:val>
                                            <p:fltVal val="-90"/>
                                          </p:val>
                                        </p:tav>
                                        <p:tav tm="100000">
                                          <p:val>
                                            <p:fltVal val="0"/>
                                          </p:val>
                                        </p:tav>
                                      </p:tavLst>
                                    </p:anim>
                                    <p:anim calcmode="lin" valueType="num">
                                      <p:cBhvr>
                                        <p:cTn id="64" dur="800" decel="100000" fill="hold"/>
                                        <p:tgtEl>
                                          <p:spTgt spid="2">
                                            <p:txEl>
                                              <p:pRg st="1" end="1"/>
                                            </p:txEl>
                                          </p:spTgt>
                                        </p:tgtEl>
                                        <p:attrNameLst>
                                          <p:attrName>ppt_x</p:attrName>
                                        </p:attrNameLst>
                                      </p:cBhvr>
                                      <p:tavLst>
                                        <p:tav tm="0">
                                          <p:val>
                                            <p:strVal val="#ppt_x+0.4"/>
                                          </p:val>
                                        </p:tav>
                                        <p:tav tm="100000">
                                          <p:val>
                                            <p:strVal val="#ppt_x-0.05"/>
                                          </p:val>
                                        </p:tav>
                                      </p:tavLst>
                                    </p:anim>
                                    <p:anim calcmode="lin" valueType="num">
                                      <p:cBhvr>
                                        <p:cTn id="65" dur="800" decel="100000" fill="hold"/>
                                        <p:tgtEl>
                                          <p:spTgt spid="2">
                                            <p:txEl>
                                              <p:pRg st="1" end="1"/>
                                            </p:txEl>
                                          </p:spTgt>
                                        </p:tgtEl>
                                        <p:attrNameLst>
                                          <p:attrName>ppt_y</p:attrName>
                                        </p:attrNameLst>
                                      </p:cBhvr>
                                      <p:tavLst>
                                        <p:tav tm="0">
                                          <p:val>
                                            <p:strVal val="#ppt_y-0.4"/>
                                          </p:val>
                                        </p:tav>
                                        <p:tav tm="100000">
                                          <p:val>
                                            <p:strVal val="#ppt_y+0.1"/>
                                          </p:val>
                                        </p:tav>
                                      </p:tavLst>
                                    </p:anim>
                                    <p:anim calcmode="lin" valueType="num">
                                      <p:cBhvr>
                                        <p:cTn id="66" dur="200" accel="100000" fill="hold">
                                          <p:stCondLst>
                                            <p:cond delay="800"/>
                                          </p:stCondLst>
                                        </p:cTn>
                                        <p:tgtEl>
                                          <p:spTgt spid="2">
                                            <p:txEl>
                                              <p:pRg st="1" end="1"/>
                                            </p:txEl>
                                          </p:spTgt>
                                        </p:tgtEl>
                                        <p:attrNameLst>
                                          <p:attrName>ppt_x</p:attrName>
                                        </p:attrNameLst>
                                      </p:cBhvr>
                                      <p:tavLst>
                                        <p:tav tm="0">
                                          <p:val>
                                            <p:strVal val="#ppt_x-0.05"/>
                                          </p:val>
                                        </p:tav>
                                        <p:tav tm="100000">
                                          <p:val>
                                            <p:strVal val="#ppt_x"/>
                                          </p:val>
                                        </p:tav>
                                      </p:tavLst>
                                    </p:anim>
                                    <p:anim calcmode="lin" valueType="num">
                                      <p:cBhvr>
                                        <p:cTn id="67" dur="200" accel="100000" fill="hold">
                                          <p:stCondLst>
                                            <p:cond delay="800"/>
                                          </p:stCondLst>
                                        </p:cTn>
                                        <p:tgtEl>
                                          <p:spTgt spid="2">
                                            <p:txEl>
                                              <p:pRg st="1" end="1"/>
                                            </p:txEl>
                                          </p:spTgt>
                                        </p:tgtEl>
                                        <p:attrNameLst>
                                          <p:attrName>ppt_y</p:attrName>
                                        </p:attrNameLst>
                                      </p:cBhvr>
                                      <p:tavLst>
                                        <p:tav tm="0">
                                          <p:val>
                                            <p:strVal val="#ppt_y+0.1"/>
                                          </p:val>
                                        </p:tav>
                                        <p:tav tm="100000">
                                          <p:val>
                                            <p:strVal val="#ppt_y"/>
                                          </p:val>
                                        </p:tav>
                                      </p:tavLst>
                                    </p:anim>
                                  </p:childTnLst>
                                </p:cTn>
                              </p:par>
                              <p:par>
                                <p:cTn id="68" presetID="30" presetClass="entr" presetSubtype="0" fill="hold" nodeType="withEffect">
                                  <p:stCondLst>
                                    <p:cond delay="0"/>
                                  </p:stCondLst>
                                  <p:childTnLst>
                                    <p:set>
                                      <p:cBhvr>
                                        <p:cTn id="69" dur="1" fill="hold">
                                          <p:stCondLst>
                                            <p:cond delay="0"/>
                                          </p:stCondLst>
                                        </p:cTn>
                                        <p:tgtEl>
                                          <p:spTgt spid="2">
                                            <p:txEl>
                                              <p:pRg st="2" end="2"/>
                                            </p:txEl>
                                          </p:spTgt>
                                        </p:tgtEl>
                                        <p:attrNameLst>
                                          <p:attrName>style.visibility</p:attrName>
                                        </p:attrNameLst>
                                      </p:cBhvr>
                                      <p:to>
                                        <p:strVal val="visible"/>
                                      </p:to>
                                    </p:set>
                                    <p:animEffect transition="in" filter="fade">
                                      <p:cBhvr>
                                        <p:cTn id="70" dur="800" decel="100000"/>
                                        <p:tgtEl>
                                          <p:spTgt spid="2">
                                            <p:txEl>
                                              <p:pRg st="2" end="2"/>
                                            </p:txEl>
                                          </p:spTgt>
                                        </p:tgtEl>
                                      </p:cBhvr>
                                    </p:animEffect>
                                    <p:anim calcmode="lin" valueType="num">
                                      <p:cBhvr>
                                        <p:cTn id="71" dur="800" decel="100000" fill="hold"/>
                                        <p:tgtEl>
                                          <p:spTgt spid="2">
                                            <p:txEl>
                                              <p:pRg st="2" end="2"/>
                                            </p:txEl>
                                          </p:spTgt>
                                        </p:tgtEl>
                                        <p:attrNameLst>
                                          <p:attrName>style.rotation</p:attrName>
                                        </p:attrNameLst>
                                      </p:cBhvr>
                                      <p:tavLst>
                                        <p:tav tm="0">
                                          <p:val>
                                            <p:fltVal val="-90"/>
                                          </p:val>
                                        </p:tav>
                                        <p:tav tm="100000">
                                          <p:val>
                                            <p:fltVal val="0"/>
                                          </p:val>
                                        </p:tav>
                                      </p:tavLst>
                                    </p:anim>
                                    <p:anim calcmode="lin" valueType="num">
                                      <p:cBhvr>
                                        <p:cTn id="72" dur="800" decel="100000" fill="hold"/>
                                        <p:tgtEl>
                                          <p:spTgt spid="2">
                                            <p:txEl>
                                              <p:pRg st="2" end="2"/>
                                            </p:txEl>
                                          </p:spTgt>
                                        </p:tgtEl>
                                        <p:attrNameLst>
                                          <p:attrName>ppt_x</p:attrName>
                                        </p:attrNameLst>
                                      </p:cBhvr>
                                      <p:tavLst>
                                        <p:tav tm="0">
                                          <p:val>
                                            <p:strVal val="#ppt_x+0.4"/>
                                          </p:val>
                                        </p:tav>
                                        <p:tav tm="100000">
                                          <p:val>
                                            <p:strVal val="#ppt_x-0.05"/>
                                          </p:val>
                                        </p:tav>
                                      </p:tavLst>
                                    </p:anim>
                                    <p:anim calcmode="lin" valueType="num">
                                      <p:cBhvr>
                                        <p:cTn id="73" dur="800" decel="100000" fill="hold"/>
                                        <p:tgtEl>
                                          <p:spTgt spid="2">
                                            <p:txEl>
                                              <p:pRg st="2" end="2"/>
                                            </p:txEl>
                                          </p:spTgt>
                                        </p:tgtEl>
                                        <p:attrNameLst>
                                          <p:attrName>ppt_y</p:attrName>
                                        </p:attrNameLst>
                                      </p:cBhvr>
                                      <p:tavLst>
                                        <p:tav tm="0">
                                          <p:val>
                                            <p:strVal val="#ppt_y-0.4"/>
                                          </p:val>
                                        </p:tav>
                                        <p:tav tm="100000">
                                          <p:val>
                                            <p:strVal val="#ppt_y+0.1"/>
                                          </p:val>
                                        </p:tav>
                                      </p:tavLst>
                                    </p:anim>
                                    <p:anim calcmode="lin" valueType="num">
                                      <p:cBhvr>
                                        <p:cTn id="74" dur="200" accel="100000" fill="hold">
                                          <p:stCondLst>
                                            <p:cond delay="800"/>
                                          </p:stCondLst>
                                        </p:cTn>
                                        <p:tgtEl>
                                          <p:spTgt spid="2">
                                            <p:txEl>
                                              <p:pRg st="2" end="2"/>
                                            </p:txEl>
                                          </p:spTgt>
                                        </p:tgtEl>
                                        <p:attrNameLst>
                                          <p:attrName>ppt_x</p:attrName>
                                        </p:attrNameLst>
                                      </p:cBhvr>
                                      <p:tavLst>
                                        <p:tav tm="0">
                                          <p:val>
                                            <p:strVal val="#ppt_x-0.05"/>
                                          </p:val>
                                        </p:tav>
                                        <p:tav tm="100000">
                                          <p:val>
                                            <p:strVal val="#ppt_x"/>
                                          </p:val>
                                        </p:tav>
                                      </p:tavLst>
                                    </p:anim>
                                    <p:anim calcmode="lin" valueType="num">
                                      <p:cBhvr>
                                        <p:cTn id="75" dur="200" accel="100000" fill="hold">
                                          <p:stCondLst>
                                            <p:cond delay="800"/>
                                          </p:stCondLst>
                                        </p:cTn>
                                        <p:tgtEl>
                                          <p:spTgt spid="2">
                                            <p:txEl>
                                              <p:pRg st="2" end="2"/>
                                            </p:txEl>
                                          </p:spTgt>
                                        </p:tgtEl>
                                        <p:attrNameLst>
                                          <p:attrName>ppt_y</p:attrName>
                                        </p:attrNameLst>
                                      </p:cBhvr>
                                      <p:tavLst>
                                        <p:tav tm="0">
                                          <p:val>
                                            <p:strVal val="#ppt_y+0.1"/>
                                          </p:val>
                                        </p:tav>
                                        <p:tav tm="100000">
                                          <p:val>
                                            <p:strVal val="#ppt_y"/>
                                          </p:val>
                                        </p:tav>
                                      </p:tavLst>
                                    </p:anim>
                                  </p:childTnLst>
                                </p:cTn>
                              </p:par>
                              <p:par>
                                <p:cTn id="76" presetID="30" presetClass="entr" presetSubtype="0" fill="hold" nodeType="withEffect">
                                  <p:stCondLst>
                                    <p:cond delay="0"/>
                                  </p:stCondLst>
                                  <p:childTnLst>
                                    <p:set>
                                      <p:cBhvr>
                                        <p:cTn id="77" dur="1" fill="hold">
                                          <p:stCondLst>
                                            <p:cond delay="0"/>
                                          </p:stCondLst>
                                        </p:cTn>
                                        <p:tgtEl>
                                          <p:spTgt spid="2">
                                            <p:txEl>
                                              <p:pRg st="3" end="3"/>
                                            </p:txEl>
                                          </p:spTgt>
                                        </p:tgtEl>
                                        <p:attrNameLst>
                                          <p:attrName>style.visibility</p:attrName>
                                        </p:attrNameLst>
                                      </p:cBhvr>
                                      <p:to>
                                        <p:strVal val="visible"/>
                                      </p:to>
                                    </p:set>
                                    <p:animEffect transition="in" filter="fade">
                                      <p:cBhvr>
                                        <p:cTn id="78" dur="800" decel="100000"/>
                                        <p:tgtEl>
                                          <p:spTgt spid="2">
                                            <p:txEl>
                                              <p:pRg st="3" end="3"/>
                                            </p:txEl>
                                          </p:spTgt>
                                        </p:tgtEl>
                                      </p:cBhvr>
                                    </p:animEffect>
                                    <p:anim calcmode="lin" valueType="num">
                                      <p:cBhvr>
                                        <p:cTn id="79" dur="800" decel="100000" fill="hold"/>
                                        <p:tgtEl>
                                          <p:spTgt spid="2">
                                            <p:txEl>
                                              <p:pRg st="3" end="3"/>
                                            </p:txEl>
                                          </p:spTgt>
                                        </p:tgtEl>
                                        <p:attrNameLst>
                                          <p:attrName>style.rotation</p:attrName>
                                        </p:attrNameLst>
                                      </p:cBhvr>
                                      <p:tavLst>
                                        <p:tav tm="0">
                                          <p:val>
                                            <p:fltVal val="-90"/>
                                          </p:val>
                                        </p:tav>
                                        <p:tav tm="100000">
                                          <p:val>
                                            <p:fltVal val="0"/>
                                          </p:val>
                                        </p:tav>
                                      </p:tavLst>
                                    </p:anim>
                                    <p:anim calcmode="lin" valueType="num">
                                      <p:cBhvr>
                                        <p:cTn id="80" dur="800" decel="100000" fill="hold"/>
                                        <p:tgtEl>
                                          <p:spTgt spid="2">
                                            <p:txEl>
                                              <p:pRg st="3" end="3"/>
                                            </p:txEl>
                                          </p:spTgt>
                                        </p:tgtEl>
                                        <p:attrNameLst>
                                          <p:attrName>ppt_x</p:attrName>
                                        </p:attrNameLst>
                                      </p:cBhvr>
                                      <p:tavLst>
                                        <p:tav tm="0">
                                          <p:val>
                                            <p:strVal val="#ppt_x+0.4"/>
                                          </p:val>
                                        </p:tav>
                                        <p:tav tm="100000">
                                          <p:val>
                                            <p:strVal val="#ppt_x-0.05"/>
                                          </p:val>
                                        </p:tav>
                                      </p:tavLst>
                                    </p:anim>
                                    <p:anim calcmode="lin" valueType="num">
                                      <p:cBhvr>
                                        <p:cTn id="81" dur="800" decel="100000" fill="hold"/>
                                        <p:tgtEl>
                                          <p:spTgt spid="2">
                                            <p:txEl>
                                              <p:pRg st="3" end="3"/>
                                            </p:txEl>
                                          </p:spTgt>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2">
                                            <p:txEl>
                                              <p:pRg st="3" end="3"/>
                                            </p:txEl>
                                          </p:spTgt>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2">
                                            <p:txEl>
                                              <p:pRg st="3" end="3"/>
                                            </p:txEl>
                                          </p:spTgt>
                                        </p:tgtEl>
                                        <p:attrNameLst>
                                          <p:attrName>ppt_y</p:attrName>
                                        </p:attrNameLst>
                                      </p:cBhvr>
                                      <p:tavLst>
                                        <p:tav tm="0">
                                          <p:val>
                                            <p:strVal val="#ppt_y+0.1"/>
                                          </p:val>
                                        </p:tav>
                                        <p:tav tm="100000">
                                          <p:val>
                                            <p:strVal val="#ppt_y"/>
                                          </p:val>
                                        </p:tav>
                                      </p:tavLst>
                                    </p:anim>
                                  </p:childTnLst>
                                </p:cTn>
                              </p:par>
                              <p:par>
                                <p:cTn id="84" presetID="30" presetClass="entr" presetSubtype="0" fill="hold" nodeType="withEffect">
                                  <p:stCondLst>
                                    <p:cond delay="0"/>
                                  </p:stCondLst>
                                  <p:childTnLst>
                                    <p:set>
                                      <p:cBhvr>
                                        <p:cTn id="85" dur="1" fill="hold">
                                          <p:stCondLst>
                                            <p:cond delay="0"/>
                                          </p:stCondLst>
                                        </p:cTn>
                                        <p:tgtEl>
                                          <p:spTgt spid="2">
                                            <p:txEl>
                                              <p:pRg st="4" end="4"/>
                                            </p:txEl>
                                          </p:spTgt>
                                        </p:tgtEl>
                                        <p:attrNameLst>
                                          <p:attrName>style.visibility</p:attrName>
                                        </p:attrNameLst>
                                      </p:cBhvr>
                                      <p:to>
                                        <p:strVal val="visible"/>
                                      </p:to>
                                    </p:set>
                                    <p:animEffect transition="in" filter="fade">
                                      <p:cBhvr>
                                        <p:cTn id="86" dur="800" decel="100000"/>
                                        <p:tgtEl>
                                          <p:spTgt spid="2">
                                            <p:txEl>
                                              <p:pRg st="4" end="4"/>
                                            </p:txEl>
                                          </p:spTgt>
                                        </p:tgtEl>
                                      </p:cBhvr>
                                    </p:animEffect>
                                    <p:anim calcmode="lin" valueType="num">
                                      <p:cBhvr>
                                        <p:cTn id="87" dur="800" decel="100000" fill="hold"/>
                                        <p:tgtEl>
                                          <p:spTgt spid="2">
                                            <p:txEl>
                                              <p:pRg st="4" end="4"/>
                                            </p:txEl>
                                          </p:spTgt>
                                        </p:tgtEl>
                                        <p:attrNameLst>
                                          <p:attrName>style.rotation</p:attrName>
                                        </p:attrNameLst>
                                      </p:cBhvr>
                                      <p:tavLst>
                                        <p:tav tm="0">
                                          <p:val>
                                            <p:fltVal val="-90"/>
                                          </p:val>
                                        </p:tav>
                                        <p:tav tm="100000">
                                          <p:val>
                                            <p:fltVal val="0"/>
                                          </p:val>
                                        </p:tav>
                                      </p:tavLst>
                                    </p:anim>
                                    <p:anim calcmode="lin" valueType="num">
                                      <p:cBhvr>
                                        <p:cTn id="88" dur="800" decel="100000" fill="hold"/>
                                        <p:tgtEl>
                                          <p:spTgt spid="2">
                                            <p:txEl>
                                              <p:pRg st="4" end="4"/>
                                            </p:txEl>
                                          </p:spTgt>
                                        </p:tgtEl>
                                        <p:attrNameLst>
                                          <p:attrName>ppt_x</p:attrName>
                                        </p:attrNameLst>
                                      </p:cBhvr>
                                      <p:tavLst>
                                        <p:tav tm="0">
                                          <p:val>
                                            <p:strVal val="#ppt_x+0.4"/>
                                          </p:val>
                                        </p:tav>
                                        <p:tav tm="100000">
                                          <p:val>
                                            <p:strVal val="#ppt_x-0.05"/>
                                          </p:val>
                                        </p:tav>
                                      </p:tavLst>
                                    </p:anim>
                                    <p:anim calcmode="lin" valueType="num">
                                      <p:cBhvr>
                                        <p:cTn id="89" dur="800" decel="100000" fill="hold"/>
                                        <p:tgtEl>
                                          <p:spTgt spid="2">
                                            <p:txEl>
                                              <p:pRg st="4" end="4"/>
                                            </p:txEl>
                                          </p:spTgt>
                                        </p:tgtEl>
                                        <p:attrNameLst>
                                          <p:attrName>ppt_y</p:attrName>
                                        </p:attrNameLst>
                                      </p:cBhvr>
                                      <p:tavLst>
                                        <p:tav tm="0">
                                          <p:val>
                                            <p:strVal val="#ppt_y-0.4"/>
                                          </p:val>
                                        </p:tav>
                                        <p:tav tm="100000">
                                          <p:val>
                                            <p:strVal val="#ppt_y+0.1"/>
                                          </p:val>
                                        </p:tav>
                                      </p:tavLst>
                                    </p:anim>
                                    <p:anim calcmode="lin" valueType="num">
                                      <p:cBhvr>
                                        <p:cTn id="90" dur="200" accel="100000" fill="hold">
                                          <p:stCondLst>
                                            <p:cond delay="800"/>
                                          </p:stCondLst>
                                        </p:cTn>
                                        <p:tgtEl>
                                          <p:spTgt spid="2">
                                            <p:txEl>
                                              <p:pRg st="4" end="4"/>
                                            </p:txEl>
                                          </p:spTgt>
                                        </p:tgtEl>
                                        <p:attrNameLst>
                                          <p:attrName>ppt_x</p:attrName>
                                        </p:attrNameLst>
                                      </p:cBhvr>
                                      <p:tavLst>
                                        <p:tav tm="0">
                                          <p:val>
                                            <p:strVal val="#ppt_x-0.05"/>
                                          </p:val>
                                        </p:tav>
                                        <p:tav tm="100000">
                                          <p:val>
                                            <p:strVal val="#ppt_x"/>
                                          </p:val>
                                        </p:tav>
                                      </p:tavLst>
                                    </p:anim>
                                    <p:anim calcmode="lin" valueType="num">
                                      <p:cBhvr>
                                        <p:cTn id="91" dur="200" accel="100000" fill="hold">
                                          <p:stCondLst>
                                            <p:cond delay="800"/>
                                          </p:stCondLst>
                                        </p:cTn>
                                        <p:tgtEl>
                                          <p:spTgt spid="2">
                                            <p:txEl>
                                              <p:pRg st="4" end="4"/>
                                            </p:txEl>
                                          </p:spTgt>
                                        </p:tgtEl>
                                        <p:attrNameLst>
                                          <p:attrName>ppt_y</p:attrName>
                                        </p:attrNameLst>
                                      </p:cBhvr>
                                      <p:tavLst>
                                        <p:tav tm="0">
                                          <p:val>
                                            <p:strVal val="#ppt_y+0.1"/>
                                          </p:val>
                                        </p:tav>
                                        <p:tav tm="100000">
                                          <p:val>
                                            <p:strVal val="#ppt_y"/>
                                          </p:val>
                                        </p:tav>
                                      </p:tavLst>
                                    </p:anim>
                                  </p:childTnLst>
                                </p:cTn>
                              </p:par>
                              <p:par>
                                <p:cTn id="92" presetID="30" presetClass="entr" presetSubtype="0" fill="hold" nodeType="withEffect">
                                  <p:stCondLst>
                                    <p:cond delay="0"/>
                                  </p:stCondLst>
                                  <p:childTnLst>
                                    <p:set>
                                      <p:cBhvr>
                                        <p:cTn id="93" dur="1" fill="hold">
                                          <p:stCondLst>
                                            <p:cond delay="0"/>
                                          </p:stCondLst>
                                        </p:cTn>
                                        <p:tgtEl>
                                          <p:spTgt spid="2">
                                            <p:txEl>
                                              <p:pRg st="5" end="5"/>
                                            </p:txEl>
                                          </p:spTgt>
                                        </p:tgtEl>
                                        <p:attrNameLst>
                                          <p:attrName>style.visibility</p:attrName>
                                        </p:attrNameLst>
                                      </p:cBhvr>
                                      <p:to>
                                        <p:strVal val="visible"/>
                                      </p:to>
                                    </p:set>
                                    <p:animEffect transition="in" filter="fade">
                                      <p:cBhvr>
                                        <p:cTn id="94" dur="800" decel="100000"/>
                                        <p:tgtEl>
                                          <p:spTgt spid="2">
                                            <p:txEl>
                                              <p:pRg st="5" end="5"/>
                                            </p:txEl>
                                          </p:spTgt>
                                        </p:tgtEl>
                                      </p:cBhvr>
                                    </p:animEffect>
                                    <p:anim calcmode="lin" valueType="num">
                                      <p:cBhvr>
                                        <p:cTn id="95" dur="800" decel="100000" fill="hold"/>
                                        <p:tgtEl>
                                          <p:spTgt spid="2">
                                            <p:txEl>
                                              <p:pRg st="5" end="5"/>
                                            </p:txEl>
                                          </p:spTgt>
                                        </p:tgtEl>
                                        <p:attrNameLst>
                                          <p:attrName>style.rotation</p:attrName>
                                        </p:attrNameLst>
                                      </p:cBhvr>
                                      <p:tavLst>
                                        <p:tav tm="0">
                                          <p:val>
                                            <p:fltVal val="-90"/>
                                          </p:val>
                                        </p:tav>
                                        <p:tav tm="100000">
                                          <p:val>
                                            <p:fltVal val="0"/>
                                          </p:val>
                                        </p:tav>
                                      </p:tavLst>
                                    </p:anim>
                                    <p:anim calcmode="lin" valueType="num">
                                      <p:cBhvr>
                                        <p:cTn id="96" dur="800" decel="100000" fill="hold"/>
                                        <p:tgtEl>
                                          <p:spTgt spid="2">
                                            <p:txEl>
                                              <p:pRg st="5" end="5"/>
                                            </p:txEl>
                                          </p:spTgt>
                                        </p:tgtEl>
                                        <p:attrNameLst>
                                          <p:attrName>ppt_x</p:attrName>
                                        </p:attrNameLst>
                                      </p:cBhvr>
                                      <p:tavLst>
                                        <p:tav tm="0">
                                          <p:val>
                                            <p:strVal val="#ppt_x+0.4"/>
                                          </p:val>
                                        </p:tav>
                                        <p:tav tm="100000">
                                          <p:val>
                                            <p:strVal val="#ppt_x-0.05"/>
                                          </p:val>
                                        </p:tav>
                                      </p:tavLst>
                                    </p:anim>
                                    <p:anim calcmode="lin" valueType="num">
                                      <p:cBhvr>
                                        <p:cTn id="97" dur="800" decel="100000" fill="hold"/>
                                        <p:tgtEl>
                                          <p:spTgt spid="2">
                                            <p:txEl>
                                              <p:pRg st="5" end="5"/>
                                            </p:txEl>
                                          </p:spTgt>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2">
                                            <p:txEl>
                                              <p:pRg st="5" end="5"/>
                                            </p:txEl>
                                          </p:spTgt>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2">
                                            <p:txEl>
                                              <p:pRg st="5" end="5"/>
                                            </p:txEl>
                                          </p:spTgt>
                                        </p:tgtEl>
                                        <p:attrNameLst>
                                          <p:attrName>ppt_y</p:attrName>
                                        </p:attrNameLst>
                                      </p:cBhvr>
                                      <p:tavLst>
                                        <p:tav tm="0">
                                          <p:val>
                                            <p:strVal val="#ppt_y+0.1"/>
                                          </p:val>
                                        </p:tav>
                                        <p:tav tm="100000">
                                          <p:val>
                                            <p:strVal val="#ppt_y"/>
                                          </p:val>
                                        </p:tav>
                                      </p:tavLst>
                                    </p:anim>
                                  </p:childTnLst>
                                </p:cTn>
                              </p:par>
                              <p:par>
                                <p:cTn id="100" presetID="30" presetClass="entr" presetSubtype="0" fill="hold" nodeType="withEffect">
                                  <p:stCondLst>
                                    <p:cond delay="0"/>
                                  </p:stCondLst>
                                  <p:childTnLst>
                                    <p:set>
                                      <p:cBhvr>
                                        <p:cTn id="101" dur="1" fill="hold">
                                          <p:stCondLst>
                                            <p:cond delay="0"/>
                                          </p:stCondLst>
                                        </p:cTn>
                                        <p:tgtEl>
                                          <p:spTgt spid="2">
                                            <p:txEl>
                                              <p:pRg st="6" end="6"/>
                                            </p:txEl>
                                          </p:spTgt>
                                        </p:tgtEl>
                                        <p:attrNameLst>
                                          <p:attrName>style.visibility</p:attrName>
                                        </p:attrNameLst>
                                      </p:cBhvr>
                                      <p:to>
                                        <p:strVal val="visible"/>
                                      </p:to>
                                    </p:set>
                                    <p:animEffect transition="in" filter="fade">
                                      <p:cBhvr>
                                        <p:cTn id="102" dur="800" decel="100000"/>
                                        <p:tgtEl>
                                          <p:spTgt spid="2">
                                            <p:txEl>
                                              <p:pRg st="6" end="6"/>
                                            </p:txEl>
                                          </p:spTgt>
                                        </p:tgtEl>
                                      </p:cBhvr>
                                    </p:animEffect>
                                    <p:anim calcmode="lin" valueType="num">
                                      <p:cBhvr>
                                        <p:cTn id="103" dur="800" decel="100000" fill="hold"/>
                                        <p:tgtEl>
                                          <p:spTgt spid="2">
                                            <p:txEl>
                                              <p:pRg st="6" end="6"/>
                                            </p:txEl>
                                          </p:spTgt>
                                        </p:tgtEl>
                                        <p:attrNameLst>
                                          <p:attrName>style.rotation</p:attrName>
                                        </p:attrNameLst>
                                      </p:cBhvr>
                                      <p:tavLst>
                                        <p:tav tm="0">
                                          <p:val>
                                            <p:fltVal val="-90"/>
                                          </p:val>
                                        </p:tav>
                                        <p:tav tm="100000">
                                          <p:val>
                                            <p:fltVal val="0"/>
                                          </p:val>
                                        </p:tav>
                                      </p:tavLst>
                                    </p:anim>
                                    <p:anim calcmode="lin" valueType="num">
                                      <p:cBhvr>
                                        <p:cTn id="104" dur="800" decel="100000" fill="hold"/>
                                        <p:tgtEl>
                                          <p:spTgt spid="2">
                                            <p:txEl>
                                              <p:pRg st="6" end="6"/>
                                            </p:txEl>
                                          </p:spTgt>
                                        </p:tgtEl>
                                        <p:attrNameLst>
                                          <p:attrName>ppt_x</p:attrName>
                                        </p:attrNameLst>
                                      </p:cBhvr>
                                      <p:tavLst>
                                        <p:tav tm="0">
                                          <p:val>
                                            <p:strVal val="#ppt_x+0.4"/>
                                          </p:val>
                                        </p:tav>
                                        <p:tav tm="100000">
                                          <p:val>
                                            <p:strVal val="#ppt_x-0.05"/>
                                          </p:val>
                                        </p:tav>
                                      </p:tavLst>
                                    </p:anim>
                                    <p:anim calcmode="lin" valueType="num">
                                      <p:cBhvr>
                                        <p:cTn id="105" dur="800" decel="100000" fill="hold"/>
                                        <p:tgtEl>
                                          <p:spTgt spid="2">
                                            <p:txEl>
                                              <p:pRg st="6" end="6"/>
                                            </p:txEl>
                                          </p:spTgt>
                                        </p:tgtEl>
                                        <p:attrNameLst>
                                          <p:attrName>ppt_y</p:attrName>
                                        </p:attrNameLst>
                                      </p:cBhvr>
                                      <p:tavLst>
                                        <p:tav tm="0">
                                          <p:val>
                                            <p:strVal val="#ppt_y-0.4"/>
                                          </p:val>
                                        </p:tav>
                                        <p:tav tm="100000">
                                          <p:val>
                                            <p:strVal val="#ppt_y+0.1"/>
                                          </p:val>
                                        </p:tav>
                                      </p:tavLst>
                                    </p:anim>
                                    <p:anim calcmode="lin" valueType="num">
                                      <p:cBhvr>
                                        <p:cTn id="106" dur="200" accel="100000" fill="hold">
                                          <p:stCondLst>
                                            <p:cond delay="800"/>
                                          </p:stCondLst>
                                        </p:cTn>
                                        <p:tgtEl>
                                          <p:spTgt spid="2">
                                            <p:txEl>
                                              <p:pRg st="6" end="6"/>
                                            </p:txEl>
                                          </p:spTgt>
                                        </p:tgtEl>
                                        <p:attrNameLst>
                                          <p:attrName>ppt_x</p:attrName>
                                        </p:attrNameLst>
                                      </p:cBhvr>
                                      <p:tavLst>
                                        <p:tav tm="0">
                                          <p:val>
                                            <p:strVal val="#ppt_x-0.05"/>
                                          </p:val>
                                        </p:tav>
                                        <p:tav tm="100000">
                                          <p:val>
                                            <p:strVal val="#ppt_x"/>
                                          </p:val>
                                        </p:tav>
                                      </p:tavLst>
                                    </p:anim>
                                    <p:anim calcmode="lin" valueType="num">
                                      <p:cBhvr>
                                        <p:cTn id="107" dur="200" accel="100000" fill="hold">
                                          <p:stCondLst>
                                            <p:cond delay="800"/>
                                          </p:stCondLst>
                                        </p:cTn>
                                        <p:tgtEl>
                                          <p:spTgt spid="2">
                                            <p:txEl>
                                              <p:pRg st="6" end="6"/>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Group Informatics: An Ontology and Methodological Approach</a:t>
            </a:r>
            <a:endParaRPr lang="en-US" dirty="0"/>
          </a:p>
        </p:txBody>
      </p:sp>
    </p:spTree>
    <p:extLst>
      <p:ext uri="{BB962C8B-B14F-4D97-AF65-F5344CB8AC3E}">
        <p14:creationId xmlns:p14="http://schemas.microsoft.com/office/powerpoint/2010/main" val="16953662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Group Informatics Draw From?</a:t>
            </a:r>
            <a:endParaRPr lang="en-US" dirty="0"/>
          </a:p>
        </p:txBody>
      </p:sp>
      <p:sp>
        <p:nvSpPr>
          <p:cNvPr id="3" name="Content Placeholder 2"/>
          <p:cNvSpPr>
            <a:spLocks noGrp="1"/>
          </p:cNvSpPr>
          <p:nvPr>
            <p:ph idx="1"/>
          </p:nvPr>
        </p:nvSpPr>
        <p:spPr>
          <a:xfrm>
            <a:off x="0" y="1417638"/>
            <a:ext cx="5038483" cy="2927531"/>
          </a:xfrm>
        </p:spPr>
        <p:txBody>
          <a:bodyPr>
            <a:normAutofit fontScale="85000" lnSpcReduction="20000"/>
          </a:bodyPr>
          <a:lstStyle/>
          <a:p>
            <a:r>
              <a:rPr lang="en-US" dirty="0" smtClean="0"/>
              <a:t>Theory: Selection is Context Driven</a:t>
            </a:r>
          </a:p>
          <a:p>
            <a:r>
              <a:rPr lang="en-US" dirty="0" smtClean="0"/>
              <a:t>Data: Electronic Trace Data</a:t>
            </a:r>
          </a:p>
          <a:p>
            <a:r>
              <a:rPr lang="en-US" dirty="0" smtClean="0"/>
              <a:t>Unit of Analysis: The Interaction</a:t>
            </a:r>
          </a:p>
          <a:p>
            <a:r>
              <a:rPr lang="en-US" dirty="0" smtClean="0"/>
              <a:t>Methods Woven Together: </a:t>
            </a:r>
          </a:p>
          <a:p>
            <a:pPr lvl="1"/>
            <a:r>
              <a:rPr lang="en-US" dirty="0" smtClean="0"/>
              <a:t>Grounded theory</a:t>
            </a:r>
          </a:p>
          <a:p>
            <a:pPr lvl="1"/>
            <a:r>
              <a:rPr lang="en-US" dirty="0" smtClean="0"/>
              <a:t>Content analysis</a:t>
            </a:r>
          </a:p>
          <a:p>
            <a:pPr lvl="1"/>
            <a:r>
              <a:rPr lang="en-US" dirty="0" smtClean="0"/>
              <a:t>Network analysis</a:t>
            </a:r>
          </a:p>
          <a:p>
            <a:pPr lvl="1"/>
            <a:r>
              <a:rPr lang="en-US" dirty="0" smtClean="0"/>
              <a:t>Computational linguistics</a:t>
            </a:r>
            <a:endParaRPr lang="en-US" dirty="0"/>
          </a:p>
        </p:txBody>
      </p:sp>
      <p:sp>
        <p:nvSpPr>
          <p:cNvPr id="4" name="TextBox 3"/>
          <p:cNvSpPr txBox="1"/>
          <p:nvPr/>
        </p:nvSpPr>
        <p:spPr>
          <a:xfrm>
            <a:off x="4257010" y="2769121"/>
            <a:ext cx="4429790" cy="3970318"/>
          </a:xfrm>
          <a:prstGeom prst="rect">
            <a:avLst/>
          </a:prstGeom>
          <a:noFill/>
        </p:spPr>
        <p:txBody>
          <a:bodyPr wrap="square" rtlCol="0">
            <a:spAutoFit/>
          </a:bodyPr>
          <a:lstStyle/>
          <a:p>
            <a:r>
              <a:rPr lang="en-US" b="1" i="1" dirty="0" smtClean="0"/>
              <a:t>Group informatics is </a:t>
            </a:r>
            <a:r>
              <a:rPr lang="en-US" i="1" dirty="0" smtClean="0"/>
              <a:t>the </a:t>
            </a:r>
          </a:p>
          <a:p>
            <a:pPr marL="342900" indent="-342900">
              <a:buFont typeface="+mj-ea"/>
              <a:buAutoNum type="circleNumDbPlain"/>
            </a:pPr>
            <a:r>
              <a:rPr lang="en-US" i="1" dirty="0" smtClean="0">
                <a:solidFill>
                  <a:srgbClr val="008000"/>
                </a:solidFill>
              </a:rPr>
              <a:t>systematic application of social network and </a:t>
            </a:r>
            <a:r>
              <a:rPr lang="en-US" i="1" u="sng" dirty="0" smtClean="0">
                <a:solidFill>
                  <a:srgbClr val="008000"/>
                </a:solidFill>
              </a:rPr>
              <a:t>set theory oriented methods** </a:t>
            </a:r>
            <a:r>
              <a:rPr lang="en-US" i="1" dirty="0" smtClean="0">
                <a:solidFill>
                  <a:srgbClr val="008000"/>
                </a:solidFill>
              </a:rPr>
              <a:t>for analysis of online, human trace data, </a:t>
            </a:r>
          </a:p>
          <a:p>
            <a:pPr marL="800100" lvl="1" indent="-342900">
              <a:buFont typeface="+mj-ea"/>
              <a:buAutoNum type="circleNumDbPlain"/>
            </a:pPr>
            <a:r>
              <a:rPr lang="en-US" i="1" dirty="0" smtClean="0">
                <a:solidFill>
                  <a:schemeClr val="accent3">
                    <a:lumMod val="60000"/>
                    <a:lumOff val="40000"/>
                  </a:schemeClr>
                </a:solidFill>
              </a:rPr>
              <a:t>skepticism about the reality presented by analysis of raw trace data, and </a:t>
            </a:r>
          </a:p>
          <a:p>
            <a:pPr marL="800100" lvl="1" indent="-342900">
              <a:buFont typeface="+mj-ea"/>
              <a:buAutoNum type="circleNumDbPlain"/>
            </a:pPr>
            <a:r>
              <a:rPr lang="en-US" i="1" dirty="0" smtClean="0">
                <a:solidFill>
                  <a:schemeClr val="accent3">
                    <a:lumMod val="60000"/>
                    <a:lumOff val="40000"/>
                  </a:schemeClr>
                </a:solidFill>
              </a:rPr>
              <a:t>the integration of other, context relevant social computational methods and approaches, </a:t>
            </a:r>
          </a:p>
          <a:p>
            <a:pPr marL="800100" lvl="1" indent="-342900">
              <a:buFont typeface="+mj-ea"/>
              <a:buAutoNum type="circleNumDbPlain"/>
            </a:pPr>
            <a:r>
              <a:rPr lang="en-US" i="1" dirty="0" smtClean="0">
                <a:solidFill>
                  <a:schemeClr val="accent3">
                    <a:lumMod val="60000"/>
                    <a:lumOff val="40000"/>
                  </a:schemeClr>
                </a:solidFill>
              </a:rPr>
              <a:t>in concert with established and emerging qualitative approaches </a:t>
            </a:r>
          </a:p>
          <a:p>
            <a:pPr marL="342900" indent="-342900">
              <a:buFont typeface="+mj-ea"/>
              <a:buAutoNum type="circleNumDbPlain"/>
            </a:pPr>
            <a:r>
              <a:rPr lang="en-US" i="1" dirty="0" smtClean="0">
                <a:solidFill>
                  <a:srgbClr val="008000"/>
                </a:solidFill>
              </a:rPr>
              <a:t>to produce reliable and repeatable science in the study on online phenomena. </a:t>
            </a:r>
            <a:endParaRPr lang="en-US" i="1" dirty="0">
              <a:solidFill>
                <a:srgbClr val="008000"/>
              </a:solidFill>
            </a:endParaRPr>
          </a:p>
        </p:txBody>
      </p:sp>
    </p:spTree>
    <p:extLst>
      <p:ext uri="{BB962C8B-B14F-4D97-AF65-F5344CB8AC3E}">
        <p14:creationId xmlns:p14="http://schemas.microsoft.com/office/powerpoint/2010/main" val="219816940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4643</TotalTime>
  <Words>2304</Words>
  <Application>Microsoft Macintosh PowerPoint</Application>
  <PresentationFormat>On-screen Show (4:3)</PresentationFormat>
  <Paragraphs>202</Paragraphs>
  <Slides>21</Slides>
  <Notes>10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Story</vt:lpstr>
      <vt:lpstr>Group Informatics:  Design, Research and Blended Data Methodologies</vt:lpstr>
      <vt:lpstr>PowerPoint Presentation</vt:lpstr>
      <vt:lpstr>Prominent, Contemporary Example: MOOCs</vt:lpstr>
      <vt:lpstr>State of Learning Technology Design</vt:lpstr>
      <vt:lpstr>A Pragmatic Path</vt:lpstr>
      <vt:lpstr>Learning Technology Design</vt:lpstr>
      <vt:lpstr>PowerPoint Presentation</vt:lpstr>
      <vt:lpstr>Group Informatics: An Ontology and Methodological Approach</vt:lpstr>
      <vt:lpstr>What Does Group Informatics Draw From?</vt:lpstr>
      <vt:lpstr>The Group Informatics Path</vt:lpstr>
      <vt:lpstr>Group Informatics Ontology</vt:lpstr>
      <vt:lpstr>General Group Informatics Methodological Approach</vt:lpstr>
      <vt:lpstr>Studies Across Contexts</vt:lpstr>
      <vt:lpstr>PowerPoint Presentation</vt:lpstr>
      <vt:lpstr>PowerPoint Presentation</vt:lpstr>
      <vt:lpstr>To Sum Up Group Informatics:  Probabilistic Thinking to Instrument Learning and Information Behavior</vt:lpstr>
      <vt:lpstr>Group Informatics in Design</vt:lpstr>
      <vt:lpstr>Social Network Analysis</vt:lpstr>
      <vt:lpstr>Key Concepts</vt:lpstr>
      <vt:lpstr>Validity</vt:lpstr>
      <vt:lpstr>Betweenness Centrality: Finding it Online</vt:lpstr>
    </vt:vector>
  </TitlesOfParts>
  <Company>drexel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Informatics:  A Pathway to Interdisciplinary  Learning Technology Design</dc:title>
  <dc:creator>Sean Goggins</dc:creator>
  <cp:lastModifiedBy>Sean Goggins</cp:lastModifiedBy>
  <cp:revision>133</cp:revision>
  <dcterms:created xsi:type="dcterms:W3CDTF">2013-01-21T17:12:54Z</dcterms:created>
  <dcterms:modified xsi:type="dcterms:W3CDTF">2016-06-27T17:21:07Z</dcterms:modified>
</cp:coreProperties>
</file>